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73"/>
  </p:notesMasterIdLst>
  <p:sldIdLst>
    <p:sldId id="367" r:id="rId2"/>
    <p:sldId id="258" r:id="rId3"/>
    <p:sldId id="303" r:id="rId4"/>
    <p:sldId id="368" r:id="rId5"/>
    <p:sldId id="369" r:id="rId6"/>
    <p:sldId id="263" r:id="rId7"/>
    <p:sldId id="304" r:id="rId8"/>
    <p:sldId id="305" r:id="rId9"/>
    <p:sldId id="307" r:id="rId10"/>
    <p:sldId id="306" r:id="rId11"/>
    <p:sldId id="308" r:id="rId12"/>
    <p:sldId id="309" r:id="rId13"/>
    <p:sldId id="310" r:id="rId14"/>
    <p:sldId id="311" r:id="rId15"/>
    <p:sldId id="312" r:id="rId16"/>
    <p:sldId id="370" r:id="rId17"/>
    <p:sldId id="313" r:id="rId18"/>
    <p:sldId id="314" r:id="rId19"/>
    <p:sldId id="371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72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73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74" r:id="rId53"/>
    <p:sldId id="347" r:id="rId54"/>
    <p:sldId id="348" r:id="rId55"/>
    <p:sldId id="349" r:id="rId56"/>
    <p:sldId id="375" r:id="rId57"/>
    <p:sldId id="351" r:id="rId58"/>
    <p:sldId id="352" r:id="rId59"/>
    <p:sldId id="354" r:id="rId60"/>
    <p:sldId id="355" r:id="rId61"/>
    <p:sldId id="376" r:id="rId62"/>
    <p:sldId id="357" r:id="rId63"/>
    <p:sldId id="358" r:id="rId64"/>
    <p:sldId id="359" r:id="rId65"/>
    <p:sldId id="360" r:id="rId66"/>
    <p:sldId id="361" r:id="rId67"/>
    <p:sldId id="362" r:id="rId68"/>
    <p:sldId id="364" r:id="rId69"/>
    <p:sldId id="363" r:id="rId70"/>
    <p:sldId id="365" r:id="rId71"/>
    <p:sldId id="366" r:id="rId72"/>
  </p:sldIdLst>
  <p:sldSz cx="9144000" cy="6858000" type="screen4x3"/>
  <p:notesSz cx="6858000" cy="9144000"/>
  <p:embeddedFontLst>
    <p:embeddedFont>
      <p:font typeface="HY견고딕" pitchFamily="18" charset="-127"/>
      <p:regular r:id="rId74"/>
    </p:embeddedFont>
    <p:embeddedFont>
      <p:font typeface="Cambria Math" pitchFamily="18" charset="0"/>
      <p:regular r:id="rId75"/>
    </p:embeddedFont>
    <p:embeddedFont>
      <p:font typeface="나눔손글씨 펜" pitchFamily="66" charset="-127"/>
      <p:regular r:id="rId76"/>
    </p:embeddedFont>
    <p:embeddedFont>
      <p:font typeface="Tahoma" pitchFamily="34" charset="0"/>
      <p:regular r:id="rId77"/>
      <p:bold r:id="rId78"/>
    </p:embeddedFont>
    <p:embeddedFont>
      <p:font typeface="맑은 고딕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7302" autoAdjust="0"/>
  </p:normalViewPr>
  <p:slideViewPr>
    <p:cSldViewPr>
      <p:cViewPr>
        <p:scale>
          <a:sx n="75" d="100"/>
          <a:sy n="75" d="100"/>
        </p:scale>
        <p:origin x="-2580" y="-7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3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428C-B804-4834-AB7B-DB3061418425}" type="datetimeFigureOut">
              <a:rPr lang="ko-KR" altLang="en-US" smtClean="0"/>
              <a:t>2014-10-02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DC39-2F82-4975-8747-205665822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7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DC39-2F82-4975-8747-20566582214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01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1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98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3986105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6065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35190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866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98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830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2014-10-02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81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8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장</a:t>
            </a:r>
            <a:r>
              <a:rPr lang="en-US" altLang="ko-KR" dirty="0" smtClean="0">
                <a:latin typeface="나눔손글씨 펜 OTF" pitchFamily="66" charset="-127"/>
                <a:ea typeface="나눔손글씨 펜 OTF" pitchFamily="66" charset="-127"/>
              </a:rPr>
              <a:t>. </a:t>
            </a:r>
            <a:r>
              <a:rPr lang="ko-KR" altLang="en-US" dirty="0" smtClean="0">
                <a:latin typeface="나눔손글씨 펜 OTF" pitchFamily="66" charset="-127"/>
                <a:ea typeface="나눔손글씨 펜 OTF" pitchFamily="66" charset="-127"/>
              </a:rPr>
              <a:t>기계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58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특징 추출은 어떻게 할까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6" y="1565443"/>
            <a:ext cx="7208490" cy="258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일반화 능력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과정에서 사용하지 않은 테스트 집합으로 학습이 완료된 분류기 성능을 평가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집합과 테스트 집합에 대한 성능이 비슷하면 일반화 능력이 뛰어남</a:t>
            </a:r>
            <a:endParaRPr lang="en-US" altLang="ko-KR" dirty="0" smtClean="0"/>
          </a:p>
          <a:p>
            <a:pPr lvl="1"/>
            <a:r>
              <a:rPr lang="ko-KR" altLang="en-US" dirty="0" err="1" smtClean="0">
                <a:latin typeface="Times New Roman"/>
                <a:cs typeface="Times New Roman"/>
              </a:rPr>
              <a:t>과적합</a:t>
            </a:r>
            <a:r>
              <a:rPr lang="ko-KR" altLang="en-US" dirty="0" smtClean="0">
                <a:latin typeface="Times New Roman"/>
                <a:cs typeface="Times New Roman"/>
              </a:rPr>
              <a:t> 하면 일반화 능력이 떨어짐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9" y="2564904"/>
            <a:ext cx="4611415" cy="247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62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지도 학습에서 사용했던 </a:t>
            </a:r>
            <a:r>
              <a:rPr lang="en-US" altLang="ko-KR" dirty="0" smtClean="0"/>
              <a:t>(</a:t>
            </a:r>
            <a:r>
              <a:rPr lang="en-US" altLang="ko-KR" b="1" dirty="0" err="1"/>
              <a:t>x</a:t>
            </a:r>
            <a:r>
              <a:rPr lang="en-US" altLang="ko-KR" dirty="0" err="1"/>
              <a:t>,</a:t>
            </a:r>
            <a:r>
              <a:rPr lang="en-US" altLang="ko-KR" i="1" dirty="0" err="1"/>
              <a:t>t</a:t>
            </a:r>
            <a:r>
              <a:rPr lang="en-US" altLang="ko-KR" dirty="0" smtClean="0"/>
              <a:t>)</a:t>
            </a:r>
            <a:r>
              <a:rPr lang="ko-KR" altLang="en-US" dirty="0" smtClean="0"/>
              <a:t> 중에 부류 정보 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없는 상황의 학습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비지도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유사한 특징 벡터들을 끼리끼리 모으는 군집화 수행 </a:t>
            </a:r>
            <a:r>
              <a:rPr lang="en-US" altLang="ko-KR" dirty="0" smtClean="0"/>
              <a:t>(K-means, SOM</a:t>
            </a:r>
            <a:r>
              <a:rPr lang="ko-KR" altLang="en-US" dirty="0" smtClean="0"/>
              <a:t> 신경망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민시프트</a:t>
            </a:r>
            <a:r>
              <a:rPr lang="ko-KR" altLang="en-US" dirty="0" smtClean="0"/>
              <a:t> 등의 군집화 알고리즘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군집에서 유용한 정보 추출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데이터 </a:t>
            </a:r>
            <a:r>
              <a:rPr lang="ko-KR" altLang="en-US" dirty="0" err="1" smtClean="0"/>
              <a:t>마이닝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빅데이터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검색 등의 많은 응용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준지도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부류 정보가 있는 샘플과 없는 샘플이 섞여 있는 상황의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최근 중요성 부각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아직 부류 정보를 부여하지 못한 샘플이 시시각각 인터넷에서 발생하기 때문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부류 정보가 있는 샘플로 학습한 후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부류 </a:t>
            </a:r>
            <a:r>
              <a:rPr lang="ko-KR" altLang="en-US" dirty="0"/>
              <a:t>정</a:t>
            </a:r>
            <a:r>
              <a:rPr lang="ko-KR" altLang="en-US" dirty="0" smtClean="0"/>
              <a:t>보가 없는 샘플의 부류 정보를 추정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추정된 정보로 반복 학습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99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8.1.2 </a:t>
            </a:r>
            <a:r>
              <a:rPr lang="ko-KR" altLang="en-US" dirty="0" smtClean="0"/>
              <a:t>재 샘플링을 이용한 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학습에 사용할 데이터베이스가 작은 경우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/>
              <a:t>같은 샘플을 </a:t>
            </a:r>
            <a:r>
              <a:rPr lang="ko-KR" altLang="en-US" dirty="0" smtClean="0"/>
              <a:t>여러 </a:t>
            </a:r>
            <a:r>
              <a:rPr lang="ko-KR" altLang="en-US" dirty="0"/>
              <a:t>번 </a:t>
            </a:r>
            <a:r>
              <a:rPr lang="ko-KR" altLang="en-US" dirty="0" smtClean="0"/>
              <a:t>사용하여 성능 측정의 통계적 신뢰도를 높이는 아이디어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i="1" dirty="0" smtClean="0"/>
              <a:t>k</a:t>
            </a:r>
            <a:r>
              <a:rPr lang="en-US" altLang="ko-KR" dirty="0" smtClean="0"/>
              <a:t>-</a:t>
            </a:r>
            <a:r>
              <a:rPr lang="ko-KR" altLang="en-US" dirty="0" smtClean="0"/>
              <a:t>겹 교차 검증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집합을 </a:t>
            </a:r>
            <a:r>
              <a:rPr lang="en-US" altLang="ko-KR" i="1" dirty="0" smtClean="0"/>
              <a:t>k</a:t>
            </a:r>
            <a:r>
              <a:rPr lang="ko-KR" altLang="en-US" dirty="0" smtClean="0"/>
              <a:t>개의 부분 집합으로 등분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k</a:t>
            </a:r>
            <a:r>
              <a:rPr lang="en-US" altLang="ko-KR" dirty="0" smtClean="0"/>
              <a:t>-1</a:t>
            </a:r>
            <a:r>
              <a:rPr lang="ko-KR" altLang="en-US" dirty="0" smtClean="0"/>
              <a:t>개를 학습에 사용하고 나머지 하나를 테스트에 쓰는 과정을 </a:t>
            </a:r>
            <a:r>
              <a:rPr lang="en-US" altLang="ko-KR" i="1" dirty="0" smtClean="0"/>
              <a:t>k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54" y="3284984"/>
            <a:ext cx="5499573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8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8.1.2 </a:t>
            </a:r>
            <a:r>
              <a:rPr lang="ko-KR" altLang="en-US" dirty="0" smtClean="0"/>
              <a:t>재 샘플링을 이용한 성능 평가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붓스트랩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훈련 집합의 샘플링과 성능 측정을 여러 번 반복한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 성능을 구함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0669"/>
            <a:ext cx="7270204" cy="360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9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8.2.1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구조와 작동 원리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8.2.2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학습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8.2.3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깊은 학습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7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 </a:t>
            </a:r>
            <a:r>
              <a:rPr lang="ko-KR" altLang="en-US" dirty="0" smtClean="0"/>
              <a:t>신경망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신경망은 연결주의 계산 모형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방대하게 연결된 많은 뉴런으로 구성된 뇌 구조를 모방한 계산 모형</a:t>
            </a:r>
            <a:endParaRPr lang="en-US" altLang="ko-KR" dirty="0"/>
          </a:p>
          <a:p>
            <a:pPr lvl="1"/>
            <a:r>
              <a:rPr lang="en-US" altLang="ko-KR" dirty="0" smtClean="0"/>
              <a:t>1950</a:t>
            </a:r>
            <a:r>
              <a:rPr lang="ko-KR" altLang="en-US" dirty="0" smtClean="0"/>
              <a:t>년대 </a:t>
            </a:r>
            <a:r>
              <a:rPr lang="en-US" altLang="ko-KR" dirty="0" smtClean="0"/>
              <a:t>Rosenblatt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1980</a:t>
            </a:r>
            <a:r>
              <a:rPr lang="ko-KR" altLang="en-US" dirty="0" smtClean="0"/>
              <a:t>년대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확장한 다층 </a:t>
            </a:r>
            <a:r>
              <a:rPr lang="ko-KR" altLang="en-US" dirty="0" err="1" smtClean="0"/>
              <a:t>퍼셉트론</a:t>
            </a:r>
            <a:r>
              <a:rPr lang="en-US" altLang="ko-KR" dirty="0" smtClean="0"/>
              <a:t>(MLP)</a:t>
            </a:r>
          </a:p>
          <a:p>
            <a:pPr lvl="1"/>
            <a:r>
              <a:rPr lang="ko-KR" altLang="en-US" dirty="0" smtClean="0"/>
              <a:t>일반화</a:t>
            </a:r>
            <a:r>
              <a:rPr lang="en-US" altLang="ko-KR" dirty="0" smtClean="0"/>
              <a:t> </a:t>
            </a:r>
            <a:r>
              <a:rPr lang="ko-KR" altLang="en-US" dirty="0" smtClean="0"/>
              <a:t>능력이 뛰어남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408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입력은 특징 벡터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=(</a:t>
            </a:r>
            <a:r>
              <a:rPr lang="en-US" altLang="ko-KR" i="1" dirty="0" smtClean="0"/>
              <a:t>x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</a:t>
            </a:r>
            <a:r>
              <a:rPr lang="en-US" altLang="ko-KR" i="1" dirty="0" smtClean="0"/>
              <a:t>x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,…,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d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b="1" dirty="0" smtClean="0"/>
              <a:t>x</a:t>
            </a:r>
            <a:r>
              <a:rPr lang="ko-KR" altLang="en-US" dirty="0" smtClean="0"/>
              <a:t>를 두 개의 부류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1</a:t>
            </a:r>
            <a:r>
              <a:rPr lang="ko-KR" altLang="en-US" dirty="0" smtClean="0">
                <a:latin typeface="Times New Roman"/>
                <a:cs typeface="Times New Roman"/>
              </a:rPr>
              <a:t>과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2</a:t>
            </a:r>
            <a:r>
              <a:rPr lang="ko-KR" altLang="en-US" dirty="0" smtClean="0">
                <a:latin typeface="Times New Roman"/>
                <a:cs typeface="Times New Roman"/>
              </a:rPr>
              <a:t> 중의 하나로 분류하는 이진 분류기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58" y="2204864"/>
            <a:ext cx="2276650" cy="212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172" y="2174348"/>
            <a:ext cx="3581938" cy="231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73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수식으로 쓰면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출력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가중치 합과 활성 함수 계산</a:t>
            </a:r>
            <a:endParaRPr lang="en-US" altLang="ko-KR" dirty="0" smtClean="0"/>
          </a:p>
          <a:p>
            <a:pPr lvl="2"/>
            <a:r>
              <a:rPr lang="ko-KR" altLang="en-US" dirty="0"/>
              <a:t>특징 벡터 </a:t>
            </a:r>
            <a:r>
              <a:rPr lang="en-US" altLang="ko-KR" b="1" dirty="0"/>
              <a:t>x</a:t>
            </a:r>
            <a:r>
              <a:rPr lang="en-US" altLang="ko-KR" dirty="0"/>
              <a:t>=(</a:t>
            </a:r>
            <a:r>
              <a:rPr lang="en-US" altLang="ko-KR" i="1" dirty="0"/>
              <a:t>x</a:t>
            </a:r>
            <a:r>
              <a:rPr lang="en-US" altLang="ko-KR" baseline="-25000" dirty="0"/>
              <a:t>1</a:t>
            </a:r>
            <a:r>
              <a:rPr lang="en-US" altLang="ko-KR" dirty="0"/>
              <a:t>,</a:t>
            </a:r>
            <a:r>
              <a:rPr lang="en-US" altLang="ko-KR" i="1" dirty="0"/>
              <a:t>x</a:t>
            </a:r>
            <a:r>
              <a:rPr lang="en-US" altLang="ko-KR" baseline="-25000" dirty="0"/>
              <a:t>2</a:t>
            </a:r>
            <a:r>
              <a:rPr lang="en-US" altLang="ko-KR" dirty="0"/>
              <a:t>,…,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d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가중치 벡터 </a:t>
            </a:r>
            <a:r>
              <a:rPr lang="en-US" altLang="ko-KR" b="1" dirty="0" smtClean="0"/>
              <a:t>w</a:t>
            </a:r>
            <a:r>
              <a:rPr lang="en-US" altLang="ko-KR" dirty="0" smtClean="0"/>
              <a:t>=(</a:t>
            </a:r>
            <a:r>
              <a:rPr lang="en-US" altLang="ko-KR" i="1" dirty="0" smtClean="0"/>
              <a:t>w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,</a:t>
            </a:r>
            <a:r>
              <a:rPr lang="en-US" altLang="ko-KR" i="1" dirty="0" smtClean="0"/>
              <a:t>w</a:t>
            </a:r>
            <a:r>
              <a:rPr lang="en-US" altLang="ko-KR" baseline="-25000" dirty="0" smtClean="0"/>
              <a:t>2</a:t>
            </a:r>
            <a:r>
              <a:rPr lang="en-US" altLang="ko-KR" dirty="0" smtClean="0"/>
              <a:t>,…,</a:t>
            </a:r>
            <a:r>
              <a:rPr lang="en-US" altLang="ko-KR" i="1" dirty="0" err="1" smtClean="0"/>
              <a:t>w</a:t>
            </a:r>
            <a:r>
              <a:rPr lang="en-US" altLang="ko-KR" i="1" baseline="-25000" dirty="0" err="1" smtClean="0"/>
              <a:t>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표기하면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계단 </a:t>
            </a:r>
            <a:r>
              <a:rPr lang="ko-KR" altLang="en-US" dirty="0" smtClean="0"/>
              <a:t>함수를 </a:t>
            </a:r>
            <a:r>
              <a:rPr lang="ko-KR" altLang="en-US" dirty="0"/>
              <a:t>활성 </a:t>
            </a:r>
            <a:r>
              <a:rPr lang="ko-KR" altLang="en-US" dirty="0" smtClean="0"/>
              <a:t>함수로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출력은</a:t>
            </a:r>
            <a:r>
              <a:rPr lang="en-US" altLang="ko-KR" dirty="0" smtClean="0"/>
              <a:t> +1(</a:t>
            </a:r>
            <a:r>
              <a:rPr lang="el-GR" altLang="ko-KR" i="1" dirty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1</a:t>
            </a:r>
            <a:r>
              <a:rPr lang="ko-KR" altLang="en-US" dirty="0" smtClean="0">
                <a:latin typeface="Times New Roman"/>
                <a:cs typeface="Times New Roman"/>
              </a:rPr>
              <a:t>에 해당</a:t>
            </a:r>
            <a:r>
              <a:rPr lang="en-US" altLang="ko-KR" dirty="0" smtClean="0">
                <a:latin typeface="Times New Roman"/>
                <a:cs typeface="Times New Roman"/>
              </a:rPr>
              <a:t>)</a:t>
            </a:r>
            <a:r>
              <a:rPr lang="en-US" altLang="ko-KR" dirty="0" smtClean="0"/>
              <a:t>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-1(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2</a:t>
            </a:r>
            <a:r>
              <a:rPr lang="ko-KR" altLang="en-US" dirty="0" smtClean="0">
                <a:latin typeface="Times New Roman"/>
                <a:cs typeface="Times New Roman"/>
              </a:rPr>
              <a:t>에 </a:t>
            </a:r>
            <a:r>
              <a:rPr lang="ko-KR" altLang="en-US" dirty="0">
                <a:latin typeface="Times New Roman"/>
                <a:cs typeface="Times New Roman"/>
              </a:rPr>
              <a:t>해당</a:t>
            </a:r>
            <a:r>
              <a:rPr lang="en-US" altLang="ko-KR" dirty="0">
                <a:latin typeface="Times New Roman"/>
                <a:cs typeface="Times New Roman"/>
              </a:rPr>
              <a:t>)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이진 분류</a:t>
            </a:r>
            <a:r>
              <a:rPr lang="ko-KR" altLang="en-US" dirty="0"/>
              <a:t>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66133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8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8" y="908720"/>
            <a:ext cx="7466700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9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사람의 가장 뛰어난 능력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외부 환경이 사람을 지도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어떤 목적에 활용하나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어떤 학습 모델이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학습할까</a:t>
            </a:r>
            <a:r>
              <a:rPr lang="en-US" altLang="ko-KR" dirty="0" smtClean="0"/>
              <a:t>?</a:t>
            </a:r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04342"/>
            <a:ext cx="4032448" cy="28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지금까지는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학습이 완료된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가중치가 결정되어 있는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퍼셉트론을</a:t>
            </a:r>
            <a:r>
              <a:rPr lang="ko-KR" altLang="en-US" dirty="0" smtClean="0"/>
              <a:t> 가지고 동작을 살펴봄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그림 </a:t>
            </a:r>
            <a:r>
              <a:rPr lang="en-US" altLang="ko-KR" dirty="0" smtClean="0"/>
              <a:t>8-3</a:t>
            </a:r>
            <a:r>
              <a:rPr lang="ko-KR" altLang="en-US" dirty="0" smtClean="0"/>
              <a:t>에서 학습 단계가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단계를 해본 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학습을 어떻게 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예제 </a:t>
            </a:r>
            <a:r>
              <a:rPr lang="en-US" altLang="ko-KR" dirty="0" smtClean="0"/>
              <a:t>8-1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주어진 네 개의 샘플을 가지고 가중치 벡터의 값을 어떻게 알아낼 것인가</a:t>
            </a:r>
            <a:r>
              <a:rPr lang="en-US" altLang="ko-KR" dirty="0" smtClean="0"/>
              <a:t>?</a:t>
            </a:r>
          </a:p>
          <a:p>
            <a:pPr marL="266700" lvl="1" indent="0">
              <a:buNone/>
            </a:pP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학습에 대한 공부는 </a:t>
            </a:r>
            <a:r>
              <a:rPr lang="en-US" altLang="ko-KR" dirty="0" smtClean="0">
                <a:sym typeface="Wingdings" panose="05000000000000000000" pitchFamily="2" charset="2"/>
              </a:rPr>
              <a:t>2.2</a:t>
            </a:r>
            <a:r>
              <a:rPr lang="ko-KR" altLang="en-US" dirty="0" smtClean="0">
                <a:sym typeface="Wingdings" panose="05000000000000000000" pitchFamily="2" charset="2"/>
              </a:rPr>
              <a:t>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243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퍼셉트론의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퍼셉트론은</a:t>
            </a:r>
            <a:r>
              <a:rPr lang="ko-KR" altLang="en-US" dirty="0" smtClean="0"/>
              <a:t> 식 </a:t>
            </a:r>
            <a:r>
              <a:rPr lang="en-US" altLang="ko-KR" dirty="0" smtClean="0"/>
              <a:t>(8.2)</a:t>
            </a:r>
            <a:r>
              <a:rPr lang="ko-KR" altLang="en-US" dirty="0" smtClean="0"/>
              <a:t>의 결정 </a:t>
            </a:r>
            <a:r>
              <a:rPr lang="ko-KR" altLang="en-US" dirty="0" err="1" smtClean="0"/>
              <a:t>초평면</a:t>
            </a:r>
            <a:r>
              <a:rPr lang="ko-KR" altLang="en-US" dirty="0" smtClean="0"/>
              <a:t> 역할을 하는 선형 분류기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선형 분리 불가능한 상황에 대처하지 못함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264696" cy="79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2976"/>
            <a:ext cx="4968552" cy="257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86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퍼셉트론으로</a:t>
            </a:r>
            <a:r>
              <a:rPr lang="ko-KR" altLang="en-US" dirty="0" smtClean="0"/>
              <a:t> 확장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XOR </a:t>
            </a:r>
            <a:r>
              <a:rPr lang="ko-KR" altLang="en-US" dirty="0" smtClean="0"/>
              <a:t>분류 문제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퍼셉트론은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75% </a:t>
            </a:r>
            <a:r>
              <a:rPr lang="ko-KR" altLang="en-US" dirty="0" err="1" smtClean="0"/>
              <a:t>정인식률이</a:t>
            </a:r>
            <a:r>
              <a:rPr lang="ko-KR" altLang="en-US" dirty="0" smtClean="0"/>
              <a:t>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어떻게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성능을 달성할 것인가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세 개의 </a:t>
            </a:r>
            <a:r>
              <a:rPr lang="ko-KR" altLang="en-US" dirty="0" err="1" smtClean="0">
                <a:sym typeface="Wingdings" panose="05000000000000000000" pitchFamily="2" charset="2"/>
              </a:rPr>
              <a:t>퍼셉트론을</a:t>
            </a:r>
            <a:r>
              <a:rPr lang="ko-KR" altLang="en-US" dirty="0" smtClean="0">
                <a:sym typeface="Wingdings" panose="05000000000000000000" pitchFamily="2" charset="2"/>
              </a:rPr>
              <a:t> 사용하여 해결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d</a:t>
            </a:r>
            <a:r>
              <a:rPr lang="en-US" altLang="ko-KR" baseline="-25000" dirty="0" smtClean="0"/>
              <a:t>1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+</a:t>
            </a:r>
            <a:r>
              <a:rPr lang="ko-KR" altLang="en-US" dirty="0" smtClean="0"/>
              <a:t>영역과 </a:t>
            </a:r>
            <a:r>
              <a:rPr lang="en-US" altLang="ko-KR" i="1" dirty="0" smtClean="0"/>
              <a:t>d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+</a:t>
            </a:r>
            <a:r>
              <a:rPr lang="ko-KR" altLang="en-US" dirty="0" smtClean="0"/>
              <a:t>영역이 겹친 영역은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1</a:t>
            </a:r>
            <a:r>
              <a:rPr lang="en-US" altLang="ko-KR" dirty="0" smtClean="0">
                <a:latin typeface="Times New Roman"/>
                <a:cs typeface="Times New Roman"/>
              </a:rPr>
              <a:t>, </a:t>
            </a:r>
            <a:r>
              <a:rPr lang="ko-KR" altLang="en-US" dirty="0" smtClean="0">
                <a:latin typeface="Times New Roman"/>
                <a:cs typeface="Times New Roman"/>
              </a:rPr>
              <a:t>나머지는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2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6" y="2540083"/>
            <a:ext cx="6272188" cy="2251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64308" y="4841865"/>
            <a:ext cx="41044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/>
              <a:t>첫 번째 단계에서 두 개의 </a:t>
            </a:r>
            <a:r>
              <a:rPr lang="ko-KR" altLang="ko-KR" sz="1600" dirty="0" err="1"/>
              <a:t>퍼셉트론</a:t>
            </a:r>
            <a:r>
              <a:rPr lang="ko-KR" altLang="ko-KR" sz="1600" dirty="0"/>
              <a:t> </a:t>
            </a:r>
            <a:r>
              <a:rPr lang="en-US" altLang="ko-KR" sz="1600" i="1" dirty="0" smtClean="0"/>
              <a:t>d</a:t>
            </a:r>
            <a:r>
              <a:rPr lang="en-US" altLang="ko-KR" sz="1600" baseline="-25000" dirty="0" smtClean="0"/>
              <a:t>1</a:t>
            </a:r>
            <a:r>
              <a:rPr lang="ko-KR" altLang="ko-KR" sz="1600" dirty="0"/>
              <a:t>과 </a:t>
            </a:r>
            <a:r>
              <a:rPr lang="en-US" altLang="ko-KR" sz="1600" i="1" dirty="0" smtClean="0"/>
              <a:t>d</a:t>
            </a:r>
            <a:r>
              <a:rPr lang="en-US" altLang="ko-KR" sz="1600" baseline="-25000" dirty="0" smtClean="0"/>
              <a:t>2</a:t>
            </a:r>
            <a:r>
              <a:rPr lang="ko-KR" altLang="ko-KR" sz="1600" dirty="0"/>
              <a:t>를 이용하여 특징 벡터를 새로운 공간으로 </a:t>
            </a:r>
            <a:r>
              <a:rPr lang="ko-KR" altLang="ko-KR" sz="1600" dirty="0" err="1" smtClean="0"/>
              <a:t>매핑</a:t>
            </a:r>
            <a:r>
              <a:rPr lang="ko-KR" altLang="en-US" sz="1600" dirty="0" err="1" smtClean="0"/>
              <a:t>한</a:t>
            </a:r>
            <a:r>
              <a:rPr lang="ko-KR" altLang="en-US" sz="1600" dirty="0" smtClean="0"/>
              <a:t> 후</a:t>
            </a:r>
            <a:r>
              <a:rPr lang="en-US" altLang="ko-KR" sz="1600" dirty="0" smtClean="0"/>
              <a:t>, </a:t>
            </a:r>
            <a:r>
              <a:rPr lang="ko-KR" altLang="ko-KR" sz="1600" dirty="0"/>
              <a:t>새로운 공간에서 하나의 </a:t>
            </a:r>
            <a:r>
              <a:rPr lang="ko-KR" altLang="ko-KR" sz="1600" dirty="0" err="1"/>
              <a:t>퍼셉트론</a:t>
            </a:r>
            <a:r>
              <a:rPr lang="ko-KR" altLang="ko-KR" sz="1600" dirty="0"/>
              <a:t> </a:t>
            </a:r>
            <a:r>
              <a:rPr lang="en-US" altLang="ko-KR" sz="1600" i="1" dirty="0" smtClean="0"/>
              <a:t>d</a:t>
            </a:r>
            <a:r>
              <a:rPr lang="en-US" altLang="ko-KR" sz="1600" baseline="-25000" dirty="0" smtClean="0"/>
              <a:t>3</a:t>
            </a:r>
            <a:r>
              <a:rPr lang="ko-KR" altLang="ko-KR" sz="1600" dirty="0"/>
              <a:t>을 이용하여 최종 분류한 것으로 간주할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4818036" y="4536456"/>
            <a:ext cx="0" cy="304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입력층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은닉층</a:t>
            </a:r>
            <a:r>
              <a:rPr lang="en-US" altLang="ko-KR" dirty="0" smtClean="0">
                <a:sym typeface="Wingdings" panose="05000000000000000000" pitchFamily="2" charset="2"/>
              </a:rPr>
              <a:t></a:t>
            </a:r>
            <a:r>
              <a:rPr lang="ko-KR" altLang="en-US" dirty="0" err="1" smtClean="0">
                <a:sym typeface="Wingdings" panose="05000000000000000000" pitchFamily="2" charset="2"/>
              </a:rPr>
              <a:t>출력층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err="1" smtClean="0">
                <a:sym typeface="Wingdings" panose="05000000000000000000" pitchFamily="2" charset="2"/>
              </a:rPr>
              <a:t>입력층</a:t>
            </a:r>
            <a:r>
              <a:rPr lang="en-US" altLang="ko-KR" dirty="0" smtClean="0">
                <a:sym typeface="Wingdings" panose="05000000000000000000" pitchFamily="2" charset="2"/>
              </a:rPr>
              <a:t>: </a:t>
            </a:r>
            <a:r>
              <a:rPr lang="ko-KR" altLang="en-US" dirty="0" smtClean="0">
                <a:sym typeface="Wingdings" panose="05000000000000000000" pitchFamily="2" charset="2"/>
              </a:rPr>
              <a:t>특징 벡터의 차원에 따라 </a:t>
            </a:r>
            <a:r>
              <a:rPr lang="en-US" altLang="ko-KR" i="1" dirty="0" smtClean="0">
                <a:sym typeface="Wingdings" panose="05000000000000000000" pitchFamily="2" charset="2"/>
              </a:rPr>
              <a:t>d</a:t>
            </a:r>
            <a:r>
              <a:rPr lang="ko-KR" altLang="en-US" dirty="0" smtClean="0">
                <a:sym typeface="Wingdings" panose="05000000000000000000" pitchFamily="2" charset="2"/>
              </a:rPr>
              <a:t>개의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여분의 바이어스 </a:t>
            </a:r>
            <a:r>
              <a:rPr lang="ko-KR" altLang="en-US" dirty="0" err="1" smtClean="0">
                <a:sym typeface="Wingdings" panose="05000000000000000000" pitchFamily="2" charset="2"/>
              </a:rPr>
              <a:t>노드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출력층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부류 개수에 따라 </a:t>
            </a:r>
            <a:r>
              <a:rPr lang="en-US" altLang="ko-KR" i="1" dirty="0" smtClean="0"/>
              <a:t>m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i="1" dirty="0" smtClean="0"/>
              <a:t>m</a:t>
            </a:r>
            <a:r>
              <a:rPr lang="ko-KR" altLang="en-US" dirty="0" smtClean="0"/>
              <a:t>은 부류 개수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 smtClean="0"/>
              <a:t>은닉층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개수 </a:t>
            </a:r>
            <a:r>
              <a:rPr lang="en-US" altLang="ko-KR" i="1" dirty="0" smtClean="0"/>
              <a:t>p</a:t>
            </a:r>
            <a:r>
              <a:rPr lang="ko-KR" altLang="en-US" dirty="0" smtClean="0"/>
              <a:t>를 사용자가 설정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</a:t>
            </a:r>
            <a:r>
              <a:rPr lang="ko-KR" altLang="en-US" dirty="0" err="1"/>
              <a:t>력</a:t>
            </a:r>
            <a:r>
              <a:rPr lang="ko-KR" altLang="en-US" dirty="0" err="1" smtClean="0"/>
              <a:t>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잇는 가중치는 </a:t>
            </a:r>
            <a:r>
              <a:rPr lang="en-US" altLang="ko-KR" i="1" dirty="0" err="1" smtClean="0"/>
              <a:t>u</a:t>
            </a:r>
            <a:r>
              <a:rPr lang="en-US" altLang="ko-KR" i="1" baseline="-25000" dirty="0" err="1" smtClean="0"/>
              <a:t>ij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은닉층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출력층은</a:t>
            </a:r>
            <a:r>
              <a:rPr lang="ko-KR" altLang="en-US" dirty="0" smtClean="0"/>
              <a:t> </a:t>
            </a:r>
            <a:r>
              <a:rPr lang="en-US" altLang="ko-KR" i="1" dirty="0" err="1" smtClean="0"/>
              <a:t>v</a:t>
            </a:r>
            <a:r>
              <a:rPr lang="en-US" altLang="ko-KR" i="1" baseline="-25000" dirty="0" err="1" smtClean="0"/>
              <a:t>jk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1079"/>
            <a:ext cx="6696744" cy="230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09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8.2.1 </a:t>
            </a:r>
            <a:r>
              <a:rPr lang="ko-KR" altLang="en-US" dirty="0" smtClean="0"/>
              <a:t>구조와 작동 원리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동작을 수식으로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77753"/>
            <a:ext cx="6696744" cy="38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51754"/>
            <a:ext cx="5688632" cy="2270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338" y="4625160"/>
            <a:ext cx="2225998" cy="132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958" y="4625160"/>
            <a:ext cx="2930440" cy="114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06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다층 </a:t>
            </a:r>
            <a:r>
              <a:rPr lang="ko-KR" altLang="en-US" dirty="0" err="1" smtClean="0"/>
              <a:t>퍼셉트론</a:t>
            </a:r>
            <a:r>
              <a:rPr lang="ko-KR" altLang="en-US" dirty="0" smtClean="0"/>
              <a:t> 학습의 정의</a:t>
            </a:r>
            <a:endParaRPr lang="en-US" altLang="ko-KR" dirty="0" smtClean="0"/>
          </a:p>
          <a:p>
            <a:pPr lvl="1"/>
            <a:r>
              <a:rPr lang="en-US" altLang="ko-KR" dirty="0"/>
              <a:t>MLP </a:t>
            </a:r>
            <a:r>
              <a:rPr lang="ko-KR" altLang="en-US" dirty="0"/>
              <a:t>학습이란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훈련 </a:t>
            </a:r>
            <a:r>
              <a:rPr lang="ko-KR" altLang="en-US" dirty="0"/>
              <a:t>집합 </a:t>
            </a:r>
            <a:r>
              <a:rPr lang="en-US" altLang="ko-KR" dirty="0"/>
              <a:t>X={(x1,t1), (x2,t2), …, (</a:t>
            </a:r>
            <a:r>
              <a:rPr lang="en-US" altLang="ko-KR" dirty="0" err="1"/>
              <a:t>xN,tN</a:t>
            </a:r>
            <a:r>
              <a:rPr lang="en-US" altLang="ko-KR" dirty="0"/>
              <a:t>)}</a:t>
            </a:r>
            <a:r>
              <a:rPr lang="ko-KR" altLang="en-US" dirty="0"/>
              <a:t>이 주어졌을 때</a:t>
            </a:r>
            <a:r>
              <a:rPr lang="en-US" altLang="ko-KR" dirty="0"/>
              <a:t>, </a:t>
            </a:r>
            <a:r>
              <a:rPr lang="ko-KR" altLang="en-US" dirty="0"/>
              <a:t>이들을 분류하는 다층 </a:t>
            </a:r>
            <a:r>
              <a:rPr lang="ko-KR" altLang="en-US" dirty="0" err="1"/>
              <a:t>퍼셉트론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Θ={</a:t>
            </a:r>
            <a:r>
              <a:rPr lang="en-US" altLang="ko-KR" dirty="0" err="1"/>
              <a:t>u,v</a:t>
            </a:r>
            <a:r>
              <a:rPr lang="en-US" altLang="ko-KR" dirty="0"/>
              <a:t>})</a:t>
            </a:r>
            <a:r>
              <a:rPr lang="ko-KR" altLang="en-US" dirty="0" err="1" smtClean="0"/>
              <a:t>을찾아라</a:t>
            </a:r>
            <a:r>
              <a:rPr lang="en-US" altLang="ko-KR" dirty="0"/>
              <a:t>. (</a:t>
            </a:r>
            <a:r>
              <a:rPr lang="en-US" altLang="ko-KR" dirty="0" err="1"/>
              <a:t>xi,ti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xi</a:t>
            </a:r>
            <a:r>
              <a:rPr lang="ko-KR" altLang="en-US" dirty="0"/>
              <a:t>는 특징 벡터이고 </a:t>
            </a:r>
            <a:r>
              <a:rPr lang="en-US" altLang="ko-KR" dirty="0" err="1"/>
              <a:t>ti</a:t>
            </a:r>
            <a:r>
              <a:rPr lang="ko-KR" altLang="en-US" dirty="0"/>
              <a:t>는 목적 벡터</a:t>
            </a:r>
            <a:r>
              <a:rPr lang="en-US" altLang="ko-KR" dirty="0"/>
              <a:t>target vector</a:t>
            </a:r>
            <a:r>
              <a:rPr lang="ko-KR" altLang="en-US" dirty="0"/>
              <a:t>로서 </a:t>
            </a:r>
            <a:r>
              <a:rPr lang="en-US" altLang="ko-KR" dirty="0" err="1"/>
              <a:t>xi∈ωj</a:t>
            </a:r>
            <a:r>
              <a:rPr lang="ko-KR" altLang="en-US" dirty="0"/>
              <a:t>이면 </a:t>
            </a:r>
            <a:r>
              <a:rPr lang="en-US" altLang="ko-KR" dirty="0" err="1"/>
              <a:t>ti</a:t>
            </a:r>
            <a:r>
              <a:rPr lang="en-US" altLang="ko-KR" dirty="0"/>
              <a:t>=(-1,…,1,…,-1)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j</a:t>
            </a:r>
            <a:r>
              <a:rPr lang="ko-KR" altLang="en-US" dirty="0"/>
              <a:t>번째 요소만 </a:t>
            </a:r>
            <a:r>
              <a:rPr lang="en-US" altLang="ko-KR" dirty="0"/>
              <a:t>1</a:t>
            </a:r>
            <a:r>
              <a:rPr lang="ko-KR" altLang="en-US" dirty="0" smtClean="0"/>
              <a:t>이고 </a:t>
            </a:r>
            <a:r>
              <a:rPr lang="ko-KR" altLang="en-US" dirty="0"/>
              <a:t>나머지 요소는 모두 </a:t>
            </a:r>
            <a:r>
              <a:rPr lang="en-US" altLang="ko-KR" dirty="0"/>
              <a:t>-1</a:t>
            </a:r>
            <a:r>
              <a:rPr lang="ko-KR" altLang="en-US" dirty="0"/>
              <a:t>을 갖는다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목적 함수</a:t>
            </a:r>
            <a:r>
              <a:rPr lang="en-US" altLang="ko-KR" dirty="0" smtClean="0"/>
              <a:t>: </a:t>
            </a:r>
            <a:r>
              <a:rPr lang="el-GR" altLang="ko-KR" i="1" dirty="0" smtClean="0">
                <a:latin typeface="Times New Roman"/>
                <a:cs typeface="Times New Roman"/>
              </a:rPr>
              <a:t>Θ</a:t>
            </a:r>
            <a:r>
              <a:rPr lang="en-US" altLang="ko-KR" dirty="0" smtClean="0">
                <a:latin typeface="Times New Roman"/>
                <a:cs typeface="Times New Roman"/>
              </a:rPr>
              <a:t>={</a:t>
            </a:r>
            <a:r>
              <a:rPr lang="en-US" altLang="ko-KR" b="1" dirty="0" err="1" smtClean="0">
                <a:latin typeface="Times New Roman"/>
                <a:cs typeface="Times New Roman"/>
              </a:rPr>
              <a:t>u</a:t>
            </a:r>
            <a:r>
              <a:rPr lang="en-US" altLang="ko-KR" dirty="0" err="1" smtClean="0">
                <a:latin typeface="Times New Roman"/>
                <a:cs typeface="Times New Roman"/>
              </a:rPr>
              <a:t>,</a:t>
            </a:r>
            <a:r>
              <a:rPr lang="en-US" altLang="ko-KR" b="1" dirty="0" err="1" smtClean="0">
                <a:latin typeface="Times New Roman"/>
                <a:cs typeface="Times New Roman"/>
              </a:rPr>
              <a:t>v</a:t>
            </a:r>
            <a:r>
              <a:rPr lang="en-US" altLang="ko-KR" dirty="0" smtClean="0">
                <a:latin typeface="Times New Roman"/>
                <a:cs typeface="Times New Roman"/>
              </a:rPr>
              <a:t>}</a:t>
            </a:r>
            <a:r>
              <a:rPr lang="ko-KR" altLang="en-US" dirty="0" smtClean="0">
                <a:latin typeface="Times New Roman"/>
                <a:cs typeface="Times New Roman"/>
              </a:rPr>
              <a:t>의 품질을 측정해주는 역할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기대한 값 </a:t>
            </a:r>
            <a:r>
              <a:rPr lang="en-US" altLang="ko-KR" b="1" dirty="0" smtClean="0"/>
              <a:t>t</a:t>
            </a:r>
            <a:r>
              <a:rPr lang="ko-KR" altLang="en-US" dirty="0" smtClean="0"/>
              <a:t>와 </a:t>
            </a:r>
            <a:r>
              <a:rPr lang="el-GR" altLang="ko-KR" i="1" dirty="0" smtClean="0">
                <a:latin typeface="Times New Roman"/>
                <a:cs typeface="Times New Roman"/>
              </a:rPr>
              <a:t>Θ</a:t>
            </a:r>
            <a:r>
              <a:rPr lang="ko-KR" altLang="en-US" dirty="0" err="1" smtClean="0">
                <a:latin typeface="Times New Roman"/>
                <a:cs typeface="Times New Roman"/>
              </a:rPr>
              <a:t>로</a:t>
            </a:r>
            <a:r>
              <a:rPr lang="ko-KR" altLang="en-US" dirty="0" smtClean="0">
                <a:latin typeface="Times New Roman"/>
                <a:cs typeface="Times New Roman"/>
              </a:rPr>
              <a:t> 정의되는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의 출력 </a:t>
            </a:r>
            <a:r>
              <a:rPr lang="en-US" altLang="ko-KR" b="1" dirty="0" smtClean="0"/>
              <a:t>o</a:t>
            </a:r>
            <a:r>
              <a:rPr lang="ko-KR" altLang="en-US" dirty="0" smtClean="0"/>
              <a:t>의 오류 함수 </a:t>
            </a:r>
            <a:r>
              <a:rPr lang="en-US" altLang="ko-KR" i="1" dirty="0" smtClean="0"/>
              <a:t>E</a:t>
            </a:r>
            <a:r>
              <a:rPr lang="ko-KR" altLang="en-US" dirty="0" smtClean="0"/>
              <a:t>로 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57324"/>
            <a:ext cx="4163886" cy="274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53" y="3174536"/>
            <a:ext cx="2124851" cy="61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3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학습의 원리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수렴할 때까지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오류 </a:t>
                </a:r>
                <a:r>
                  <a:rPr lang="en-US" altLang="ko-KR" i="1" dirty="0" smtClean="0"/>
                  <a:t>E</a:t>
                </a:r>
                <a:r>
                  <a:rPr lang="en-US" altLang="ko-KR" dirty="0" smtClean="0"/>
                  <a:t>(</a:t>
                </a:r>
                <a:r>
                  <a:rPr lang="el-GR" altLang="ko-KR" i="1" dirty="0" smtClean="0">
                    <a:latin typeface="Times New Roman"/>
                    <a:cs typeface="Times New Roman"/>
                  </a:rPr>
                  <a:t>Θ</a:t>
                </a:r>
                <a:r>
                  <a:rPr lang="en-US" altLang="ko-KR" dirty="0" smtClean="0">
                    <a:latin typeface="Times New Roman"/>
                    <a:cs typeface="Times New Roman"/>
                  </a:rPr>
                  <a:t>)</a:t>
                </a:r>
                <a:r>
                  <a:rPr lang="ko-KR" altLang="en-US" dirty="0" smtClean="0">
                    <a:latin typeface="Times New Roman"/>
                    <a:cs typeface="Times New Roman"/>
                  </a:rPr>
                  <a:t>를</a:t>
                </a:r>
                <a:r>
                  <a:rPr lang="en-US" altLang="ko-KR" dirty="0" smtClean="0">
                    <a:latin typeface="Times New Roman"/>
                    <a:cs typeface="Times New Roman"/>
                  </a:rPr>
                  <a:t> </a:t>
                </a:r>
                <a:r>
                  <a:rPr lang="ko-KR" altLang="en-US" dirty="0" smtClean="0">
                    <a:latin typeface="Times New Roman"/>
                    <a:cs typeface="Times New Roman"/>
                  </a:rPr>
                  <a:t>줄이는 쪽으로 </a:t>
                </a:r>
                <a:r>
                  <a:rPr lang="el-GR" altLang="ko-KR" i="1" dirty="0" smtClean="0">
                    <a:latin typeface="Times New Roman"/>
                    <a:cs typeface="Times New Roman"/>
                  </a:rPr>
                  <a:t>Θ</a:t>
                </a:r>
                <a:r>
                  <a:rPr lang="ko-KR" altLang="en-US" dirty="0" smtClean="0">
                    <a:latin typeface="Times New Roman"/>
                    <a:cs typeface="Times New Roman"/>
                  </a:rPr>
                  <a:t>를 수정해 나감 </a:t>
                </a:r>
                <a:r>
                  <a:rPr lang="en-US" altLang="ko-KR" dirty="0" smtClean="0">
                    <a:latin typeface="Times New Roman"/>
                    <a:cs typeface="Times New Roman"/>
                    <a:sym typeface="Wingdings" panose="05000000000000000000" pitchFamily="2" charset="2"/>
                  </a:rPr>
                  <a:t> </a:t>
                </a:r>
                <a:r>
                  <a:rPr lang="ko-KR" altLang="en-US" dirty="0" smtClean="0">
                    <a:solidFill>
                      <a:srgbClr val="0000FF"/>
                    </a:solidFill>
                    <a:latin typeface="Times New Roman"/>
                    <a:cs typeface="Times New Roman"/>
                    <a:sym typeface="Wingdings" panose="05000000000000000000" pitchFamily="2" charset="2"/>
                  </a:rPr>
                  <a:t>내리막 </a:t>
                </a:r>
                <a:r>
                  <a:rPr lang="ko-KR" altLang="en-US" dirty="0" err="1" smtClean="0">
                    <a:solidFill>
                      <a:srgbClr val="0000FF"/>
                    </a:solidFill>
                    <a:latin typeface="Times New Roman"/>
                    <a:cs typeface="Times New Roman"/>
                    <a:sym typeface="Wingdings" panose="05000000000000000000" pitchFamily="2" charset="2"/>
                  </a:rPr>
                  <a:t>경사법</a:t>
                </a:r>
                <a:endParaRPr lang="en-US" altLang="ko-KR" dirty="0" smtClean="0">
                  <a:solidFill>
                    <a:srgbClr val="0000FF"/>
                  </a:solidFill>
                </a:endParaRPr>
              </a:p>
              <a:p>
                <a:pPr lvl="2"/>
                <a:r>
                  <a:rPr lang="ko-KR" altLang="en-US" dirty="0"/>
                  <a:t>미분으로 오류가 </a:t>
                </a:r>
                <a:r>
                  <a:rPr lang="ko-KR" altLang="en-US" dirty="0" smtClean="0"/>
                  <a:t>줄어드는 방향을 알아냄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𝐯</m:t>
                        </m:r>
                      </m:den>
                    </m:f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den>
                    </m:f>
                  </m:oMath>
                </a14:m>
                <a:r>
                  <a:rPr lang="ko-KR" altLang="en-US" dirty="0" smtClean="0"/>
                  <a:t>는 커지는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방향이므로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현재 </a:t>
                </a:r>
                <a:r>
                  <a:rPr lang="el-GR" altLang="ko-KR" i="1" dirty="0" smtClean="0">
                    <a:latin typeface="Times New Roman"/>
                    <a:cs typeface="Times New Roman"/>
                  </a:rPr>
                  <a:t>Θ</a:t>
                </a:r>
                <a:r>
                  <a:rPr lang="ko-KR" altLang="en-US" dirty="0" smtClean="0">
                    <a:latin typeface="Times New Roman"/>
                    <a:cs typeface="Times New Roman"/>
                  </a:rPr>
                  <a:t>에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𝐯</m:t>
                        </m:r>
                      </m:den>
                    </m:f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𝜕</m:t>
                        </m:r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den>
                    </m:f>
                  </m:oMath>
                </a14:m>
                <a:r>
                  <a:rPr lang="ko-KR" altLang="en-US" dirty="0" smtClean="0"/>
                  <a:t>를 더해주면 오류를 줄이는 방향으로 갱신한 셈</a:t>
                </a:r>
                <a:endParaRPr lang="en-US" altLang="ko-KR" dirty="0" smtClean="0"/>
              </a:p>
              <a:p>
                <a:pPr lvl="2"/>
                <a:r>
                  <a:rPr lang="ko-KR" altLang="ko-KR" i="1" dirty="0" smtClean="0">
                    <a:latin typeface="맑은 고딕"/>
                    <a:ea typeface="맑은 고딕"/>
                  </a:rPr>
                  <a:t>ρ</a:t>
                </a:r>
                <a:r>
                  <a:rPr lang="ko-KR" altLang="en-US" dirty="0" smtClean="0">
                    <a:latin typeface="맑은 고딕"/>
                    <a:ea typeface="맑은 고딕"/>
                  </a:rPr>
                  <a:t>는 </a:t>
                </a:r>
                <a:r>
                  <a:rPr lang="ko-KR" altLang="en-US" dirty="0" err="1" smtClean="0">
                    <a:latin typeface="맑은 고딕"/>
                    <a:ea typeface="맑은 고딕"/>
                  </a:rPr>
                  <a:t>학습률로서</a:t>
                </a:r>
                <a:r>
                  <a:rPr lang="en-US" altLang="ko-KR" dirty="0" smtClean="0">
                    <a:latin typeface="맑은 고딕"/>
                    <a:ea typeface="맑은 고딕"/>
                  </a:rPr>
                  <a:t>, </a:t>
                </a:r>
                <a:r>
                  <a:rPr lang="ko-KR" altLang="en-US" dirty="0" smtClean="0">
                    <a:latin typeface="맑은 고딕"/>
                    <a:ea typeface="맑은 고딕"/>
                  </a:rPr>
                  <a:t>갱신하는 양을 조절해 줌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69" r="-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6192688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3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알고리즘으로 정리하면</a:t>
            </a:r>
            <a:r>
              <a:rPr lang="en-US" altLang="ko-KR" dirty="0" smtClean="0"/>
              <a:t>,</a:t>
            </a:r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796136" y="3173626"/>
            <a:ext cx="288032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184576" cy="405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2176" y="2708920"/>
            <a:ext cx="2646288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오류 </a:t>
            </a:r>
            <a:r>
              <a:rPr lang="ko-KR" altLang="en-US" dirty="0" err="1" smtClean="0"/>
              <a:t>역전파</a:t>
            </a:r>
            <a:r>
              <a:rPr lang="ko-KR" altLang="en-US" dirty="0" smtClean="0"/>
              <a:t> 알고리즘</a:t>
            </a:r>
          </a:p>
        </p:txBody>
      </p:sp>
    </p:spTree>
    <p:extLst>
      <p:ext uri="{BB962C8B-B14F-4D97-AF65-F5344CB8AC3E}">
        <p14:creationId xmlns:p14="http://schemas.microsoft.com/office/powerpoint/2010/main" val="28558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행이 사용할 수식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 델타 규칙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학습할 때 고려할 사항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가중치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학습률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종료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샘플 처리 순서 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56792"/>
            <a:ext cx="583264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34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9" y="866215"/>
            <a:ext cx="5927967" cy="599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07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PREVIEW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10611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dirty="0" smtClean="0"/>
              <a:t>기계 </a:t>
            </a:r>
            <a:r>
              <a:rPr lang="ko-KR" altLang="en-US" dirty="0"/>
              <a:t>학습이 현대 컴퓨터 비전에서 차지하는 비중은 나날이 커지고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 </a:t>
            </a:r>
            <a:r>
              <a:rPr lang="ko-KR" altLang="en-US" dirty="0"/>
              <a:t>비전의 발전을 견인하는 중요한 축 중의 하나가 기계 학습이라고 할 수 있다</a:t>
            </a:r>
            <a:r>
              <a:rPr lang="en-US" altLang="ko-KR" dirty="0"/>
              <a:t>. </a:t>
            </a:r>
            <a:r>
              <a:rPr lang="ko-KR" altLang="en-US" dirty="0"/>
              <a:t>기존의 알고리즘은 사람이 수작업으로 매개변수를 설정하거나 규칙을 개발하여 일 일이 프로그램에 삽입해야 한다</a:t>
            </a:r>
            <a:r>
              <a:rPr lang="en-US" altLang="ko-KR" dirty="0"/>
              <a:t>. </a:t>
            </a:r>
            <a:r>
              <a:rPr lang="ko-KR" altLang="en-US" dirty="0"/>
              <a:t>반면 기계 학습은 학습 집합을 보고 필요한 최적의 설정을 자동으로 수행해 준다</a:t>
            </a:r>
            <a:r>
              <a:rPr lang="en-US" altLang="ko-KR" dirty="0"/>
              <a:t>. </a:t>
            </a:r>
            <a:r>
              <a:rPr lang="ko-KR" altLang="en-US" dirty="0" smtClean="0"/>
              <a:t>시스템이 </a:t>
            </a:r>
            <a:r>
              <a:rPr lang="ko-KR" altLang="en-US" dirty="0"/>
              <a:t>다루어야 할 환경이 바뀌면 새로운 환경에서 수집한 학습 집합으로 다시 학습하면 된다</a:t>
            </a:r>
            <a:r>
              <a:rPr lang="en-US" altLang="ko-KR" dirty="0"/>
              <a:t>. </a:t>
            </a:r>
            <a:r>
              <a:rPr lang="ko-KR" altLang="en-US" dirty="0"/>
              <a:t>게다가 성능 실험에 따르면 이전에 주로 사용하던 수작업 방식에 비해 성능이 뛰어나다</a:t>
            </a:r>
            <a:r>
              <a:rPr lang="en-US" altLang="ko-KR" dirty="0"/>
              <a:t>. </a:t>
            </a:r>
            <a:r>
              <a:rPr lang="ko-KR" altLang="en-US" dirty="0"/>
              <a:t>이 장에서 소개하는 기계 학습 방법은 모두 뛰어난 성능이 검증된 것들로서 많은 응용 문제에 널리 활용된다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기계 학습은 어떤 형태를 띨까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사람은 </a:t>
            </a:r>
            <a:r>
              <a:rPr lang="ko-KR" altLang="en-US" dirty="0"/>
              <a:t>외부 환경의 지도를 받으면 성능을 개선하는 방향으로 자신의 기억을 조금씩 바 꾸어 간다</a:t>
            </a:r>
            <a:r>
              <a:rPr lang="en-US" altLang="ko-KR" dirty="0"/>
              <a:t>. </a:t>
            </a:r>
            <a:r>
              <a:rPr lang="ko-KR" altLang="en-US" dirty="0"/>
              <a:t>기계도 비슷한 원리를 따를까</a:t>
            </a:r>
            <a:r>
              <a:rPr lang="en-US" altLang="ko-KR" dirty="0"/>
              <a:t>? </a:t>
            </a:r>
            <a:r>
              <a:rPr lang="ko-KR" altLang="en-US" dirty="0"/>
              <a:t>그렇다면 외부 환경은 무엇이고</a:t>
            </a:r>
            <a:r>
              <a:rPr lang="en-US" altLang="ko-KR" dirty="0"/>
              <a:t>, </a:t>
            </a:r>
            <a:r>
              <a:rPr lang="ko-KR" altLang="en-US" dirty="0"/>
              <a:t>지도는 어떻게 이루어지며</a:t>
            </a:r>
            <a:r>
              <a:rPr lang="en-US" altLang="ko-KR" dirty="0"/>
              <a:t>, </a:t>
            </a:r>
            <a:r>
              <a:rPr lang="ko-KR" altLang="en-US" dirty="0"/>
              <a:t>기억은 무엇이고</a:t>
            </a:r>
            <a:r>
              <a:rPr lang="en-US" altLang="ko-KR" dirty="0"/>
              <a:t>, </a:t>
            </a:r>
            <a:r>
              <a:rPr lang="ko-KR" altLang="en-US" dirty="0"/>
              <a:t>성능이 개선되는 방향은 어느 쪽일까</a:t>
            </a:r>
            <a:r>
              <a:rPr lang="en-US" altLang="ko-KR" dirty="0"/>
              <a:t>?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1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8.2.2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MLP</a:t>
            </a:r>
            <a:r>
              <a:rPr lang="ko-KR" altLang="en-US" dirty="0" smtClean="0"/>
              <a:t>로 인식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전방 계산을 한 번만 하므로 빠르게 동작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38976"/>
            <a:ext cx="6768752" cy="288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60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인식 프로그램 제작</a:t>
            </a:r>
            <a:r>
              <a:rPr lang="en-US" altLang="ko-KR" dirty="0" smtClean="0"/>
              <a:t>:</a:t>
            </a:r>
            <a:r>
              <a:rPr lang="ko-KR" altLang="en-US" dirty="0" smtClean="0"/>
              <a:t> 전통적인 방식 </a:t>
            </a:r>
            <a:r>
              <a:rPr lang="en-US" altLang="ko-KR" dirty="0" smtClean="0"/>
              <a:t>vs.</a:t>
            </a:r>
            <a:r>
              <a:rPr lang="ko-KR" altLang="en-US" dirty="0" smtClean="0"/>
              <a:t> 깊은 학습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전통적인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2"/>
            <a:r>
              <a:rPr lang="ko-KR" altLang="en-US" dirty="0" smtClean="0"/>
              <a:t>특징 추출의 세밀한 단계까지 사람이 설계하고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분류기는 기계 학습으로 따로 제작한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연결하여 사용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년대에 깊은 학습 창안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특징 추출과 분류를 하나의 학습 모델로 처리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40968"/>
            <a:ext cx="7272808" cy="182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10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 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LeCun</a:t>
            </a:r>
            <a:r>
              <a:rPr lang="en-US" altLang="ko-KR" dirty="0" smtClean="0"/>
              <a:t> 98]</a:t>
            </a:r>
          </a:p>
          <a:p>
            <a:pPr lvl="1"/>
            <a:r>
              <a:rPr lang="ko-KR" altLang="en-US" dirty="0" smtClean="0"/>
              <a:t>특징은 고정된 마스크로 </a:t>
            </a:r>
            <a:r>
              <a:rPr lang="ko-KR" altLang="en-US" dirty="0" err="1" smtClean="0"/>
              <a:t>컨볼루션을</a:t>
            </a:r>
            <a:r>
              <a:rPr lang="ko-KR" altLang="en-US" dirty="0" smtClean="0"/>
              <a:t> 수행함으로써 추출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에지 마스크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주어진 문제에 가장 적합한 </a:t>
            </a:r>
            <a:r>
              <a:rPr lang="ko-KR" altLang="en-US" dirty="0" smtClean="0"/>
              <a:t>마스크를 학습으로 알아내자</a:t>
            </a:r>
            <a:r>
              <a:rPr lang="en-US" altLang="ko-KR" dirty="0" smtClean="0"/>
              <a:t>.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컨볼루션</a:t>
            </a:r>
            <a:r>
              <a:rPr lang="ko-KR" altLang="en-US" dirty="0" smtClean="0">
                <a:sym typeface="Wingdings" panose="05000000000000000000" pitchFamily="2" charset="2"/>
              </a:rPr>
              <a:t> 신경망의 발상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</a:p>
          <a:p>
            <a:pPr lvl="2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7294"/>
            <a:ext cx="5472857" cy="16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27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일곱 층으로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앞 단 </a:t>
            </a:r>
            <a:r>
              <a:rPr lang="en-US" altLang="ko-KR" dirty="0" smtClean="0"/>
              <a:t>C1-S2-C3-S4-C5</a:t>
            </a:r>
            <a:r>
              <a:rPr lang="ko-KR" altLang="en-US" dirty="0" smtClean="0"/>
              <a:t>는 특징 추출 담당 </a:t>
            </a:r>
            <a:r>
              <a:rPr lang="en-US" altLang="ko-KR" dirty="0"/>
              <a:t>(</a:t>
            </a:r>
            <a:r>
              <a:rPr lang="en-US" altLang="ko-KR" dirty="0" smtClean="0"/>
              <a:t>C</a:t>
            </a:r>
            <a:r>
              <a:rPr lang="ko-KR" altLang="en-US" dirty="0" smtClean="0"/>
              <a:t>층은 </a:t>
            </a:r>
            <a:r>
              <a:rPr lang="ko-KR" altLang="en-US" dirty="0" err="1" smtClean="0"/>
              <a:t>컨볼루션</a:t>
            </a:r>
            <a:r>
              <a:rPr lang="en-US" altLang="ko-KR" dirty="0" smtClean="0"/>
              <a:t>, </a:t>
            </a:r>
            <a:r>
              <a:rPr lang="en-US" altLang="ko-KR" dirty="0"/>
              <a:t>S</a:t>
            </a:r>
            <a:r>
              <a:rPr lang="ko-KR" altLang="en-US" dirty="0"/>
              <a:t>는 다운샘플링 </a:t>
            </a:r>
            <a:r>
              <a:rPr lang="ko-KR" altLang="en-US" dirty="0" smtClean="0"/>
              <a:t>수행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뒤 단 </a:t>
            </a:r>
            <a:r>
              <a:rPr lang="en-US" altLang="ko-KR" dirty="0" smtClean="0"/>
              <a:t>F6-O</a:t>
            </a:r>
            <a:r>
              <a:rPr lang="ko-KR" altLang="en-US" dirty="0" smtClean="0"/>
              <a:t>는 분류 담당 </a:t>
            </a:r>
            <a:r>
              <a:rPr lang="en-US" altLang="ko-KR" dirty="0" smtClean="0"/>
              <a:t>(MLP</a:t>
            </a:r>
            <a:r>
              <a:rPr lang="ko-KR" altLang="en-US" dirty="0" smtClean="0"/>
              <a:t>와 같은 구조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빨간 선은 학습이 알아내야 하는 가중치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07744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46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신경망의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빨간 선은 학습이 알아내야 하는 가중치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 </a:t>
            </a:r>
            <a:r>
              <a:rPr lang="ko-KR" altLang="en-US" dirty="0" smtClean="0"/>
              <a:t>층의 </a:t>
            </a:r>
            <a:r>
              <a:rPr lang="ko-KR" altLang="en-US" dirty="0" smtClean="0">
                <a:solidFill>
                  <a:srgbClr val="0000FF"/>
                </a:solidFill>
              </a:rPr>
              <a:t>마스크를 학습이 설계</a:t>
            </a:r>
            <a:r>
              <a:rPr lang="ko-KR" altLang="en-US" dirty="0" smtClean="0"/>
              <a:t>하는 셈</a:t>
            </a:r>
            <a:endParaRPr lang="en-US" altLang="ko-KR" dirty="0" smtClean="0"/>
          </a:p>
          <a:p>
            <a:pPr lvl="2">
              <a:buFont typeface="Wingdings"/>
              <a:buChar char="à"/>
            </a:pPr>
            <a:r>
              <a:rPr lang="ko-KR" altLang="en-US" dirty="0" err="1" smtClean="0">
                <a:sym typeface="Wingdings" panose="05000000000000000000" pitchFamily="2" charset="2"/>
              </a:rPr>
              <a:t>컨볼루션</a:t>
            </a:r>
            <a:r>
              <a:rPr lang="ko-KR" altLang="en-US" dirty="0" smtClean="0">
                <a:sym typeface="Wingdings" panose="05000000000000000000" pitchFamily="2" charset="2"/>
              </a:rPr>
              <a:t> 신경망은 특징 추출에 쓸 마스크를 학습이 자동으로 알아냄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ym typeface="Wingdings" panose="05000000000000000000" pitchFamily="2" charset="2"/>
              </a:rPr>
              <a:t>뒷</a:t>
            </a:r>
            <a:r>
              <a:rPr lang="ko-KR" altLang="en-US" dirty="0" smtClean="0">
                <a:sym typeface="Wingdings" panose="05000000000000000000" pitchFamily="2" charset="2"/>
              </a:rPr>
              <a:t> 단은 </a:t>
            </a:r>
            <a:r>
              <a:rPr lang="en-US" altLang="ko-KR" dirty="0" smtClean="0">
                <a:sym typeface="Wingdings" panose="05000000000000000000" pitchFamily="2" charset="2"/>
              </a:rPr>
              <a:t>MLP</a:t>
            </a:r>
            <a:r>
              <a:rPr lang="ko-KR" altLang="en-US" dirty="0" smtClean="0">
                <a:sym typeface="Wingdings" panose="05000000000000000000" pitchFamily="2" charset="2"/>
              </a:rPr>
              <a:t>와 같음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층이 깊어 </a:t>
            </a:r>
            <a:r>
              <a:rPr lang="en-US" altLang="ko-KR" dirty="0" smtClean="0">
                <a:sym typeface="Wingdings" panose="05000000000000000000" pitchFamily="2" charset="2"/>
              </a:rPr>
              <a:t>MLP</a:t>
            </a:r>
            <a:r>
              <a:rPr lang="ko-KR" altLang="en-US" dirty="0" smtClean="0">
                <a:sym typeface="Wingdings" panose="05000000000000000000" pitchFamily="2" charset="2"/>
              </a:rPr>
              <a:t>가 사용하는 오류 </a:t>
            </a:r>
            <a:r>
              <a:rPr lang="ko-KR" altLang="en-US" dirty="0" err="1" smtClean="0">
                <a:sym typeface="Wingdings" panose="05000000000000000000" pitchFamily="2" charset="2"/>
              </a:rPr>
              <a:t>역전파</a:t>
            </a:r>
            <a:r>
              <a:rPr lang="ko-KR" altLang="en-US" dirty="0" smtClean="0">
                <a:sym typeface="Wingdings" panose="05000000000000000000" pitchFamily="2" charset="2"/>
              </a:rPr>
              <a:t> 알고리즘만으로 학습 불가능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dirty="0" err="1" smtClean="0">
                <a:sym typeface="Wingdings" panose="05000000000000000000" pitchFamily="2" charset="2"/>
              </a:rPr>
              <a:t>LeCun</a:t>
            </a:r>
            <a:r>
              <a:rPr lang="ko-KR" altLang="en-US" dirty="0" smtClean="0">
                <a:sym typeface="Wingdings" panose="05000000000000000000" pitchFamily="2" charset="2"/>
              </a:rPr>
              <a:t>은 개선된 학습 알고리즘으로</a:t>
            </a:r>
            <a:r>
              <a:rPr lang="ko-KR" altLang="en-US" dirty="0" smtClean="0"/>
              <a:t> 해결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495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MLP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은닉층</a:t>
            </a:r>
            <a:r>
              <a:rPr lang="ko-KR" altLang="en-US" dirty="0" smtClean="0"/>
              <a:t> 개수를 늘린 깊은 신경망 </a:t>
            </a:r>
            <a:r>
              <a:rPr lang="en-US" altLang="ko-KR" dirty="0" smtClean="0"/>
              <a:t>[Ciresan2010]</a:t>
            </a:r>
          </a:p>
          <a:p>
            <a:pPr lvl="1"/>
            <a:r>
              <a:rPr lang="ko-KR" altLang="en-US" dirty="0" smtClean="0"/>
              <a:t>필기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숫자 인식</a:t>
            </a:r>
            <a:r>
              <a:rPr lang="en-US" altLang="ko-KR" dirty="0" smtClean="0"/>
              <a:t>(MNIST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뛰어난 성능 확인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03052"/>
            <a:ext cx="6840760" cy="210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8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8.2.3 </a:t>
            </a:r>
            <a:r>
              <a:rPr lang="ko-KR" altLang="en-US" dirty="0" smtClean="0"/>
              <a:t>깊은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깊은 신경망의 우수성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MNIST </a:t>
            </a:r>
            <a:r>
              <a:rPr lang="ko-KR" altLang="en-US" dirty="0" smtClean="0"/>
              <a:t>데이터베이스에서 </a:t>
            </a:r>
            <a:r>
              <a:rPr lang="ko-KR" altLang="en-US" dirty="0" err="1" smtClean="0"/>
              <a:t>챔피온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/>
              <a:t>http://yann.lecun.com/exdb/mnist</a:t>
            </a:r>
            <a:r>
              <a:rPr lang="en-US" altLang="ko-KR" dirty="0" smtClean="0"/>
              <a:t>/)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1000</a:t>
            </a:r>
            <a:r>
              <a:rPr lang="ko-KR" altLang="en-US" dirty="0" smtClean="0"/>
              <a:t>부류의 자연 영상을 인식하는 </a:t>
            </a:r>
            <a:r>
              <a:rPr lang="en-US" altLang="ko-KR" dirty="0" smtClean="0"/>
              <a:t>ILSVRC</a:t>
            </a:r>
            <a:r>
              <a:rPr lang="ko-KR" altLang="en-US" dirty="0" smtClean="0"/>
              <a:t> </a:t>
            </a:r>
            <a:r>
              <a:rPr lang="ko-KR" altLang="en-US" dirty="0"/>
              <a:t>대회에서 </a:t>
            </a:r>
            <a:r>
              <a:rPr lang="ko-KR" altLang="en-US" dirty="0" err="1" smtClean="0"/>
              <a:t>챔피온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8" y="3573016"/>
            <a:ext cx="690401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4520"/>
            <a:ext cx="3095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66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8.2.3 </a:t>
            </a:r>
            <a:r>
              <a:rPr lang="ko-KR" altLang="en-US" smtClean="0"/>
              <a:t>깊은</a:t>
            </a:r>
            <a:r>
              <a:rPr lang="en-US" altLang="ko-KR" smtClean="0"/>
              <a:t> </a:t>
            </a:r>
            <a:r>
              <a:rPr lang="ko-KR" altLang="en-US" smtClean="0"/>
              <a:t>학습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2012 </a:t>
            </a:r>
            <a:r>
              <a:rPr lang="ko-KR" altLang="en-US" dirty="0"/>
              <a:t>대회는 토론토 대학 팀이 제출한 </a:t>
            </a:r>
            <a:r>
              <a:rPr lang="ko-KR" altLang="en-US" dirty="0" err="1"/>
              <a:t>수퍼비전이라는</a:t>
            </a:r>
            <a:r>
              <a:rPr lang="ko-KR" altLang="en-US" dirty="0"/>
              <a:t> 프로그램이 우승을 차지하였다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8-13]</a:t>
            </a:r>
            <a:r>
              <a:rPr lang="ko-KR" altLang="en-US" dirty="0"/>
              <a:t>과 비슷한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</a:t>
            </a:r>
            <a:r>
              <a:rPr lang="ko-KR" altLang="en-US" dirty="0" smtClean="0"/>
              <a:t>사용한 프로그램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65</a:t>
            </a:r>
            <a:r>
              <a:rPr lang="ko-KR" altLang="en-US" dirty="0"/>
              <a:t>만 </a:t>
            </a:r>
            <a:r>
              <a:rPr lang="ko-KR" altLang="en-US" dirty="0" smtClean="0"/>
              <a:t>개의 </a:t>
            </a:r>
            <a:r>
              <a:rPr lang="ko-KR" altLang="en-US" dirty="0"/>
              <a:t>뉴런</a:t>
            </a:r>
            <a:r>
              <a:rPr lang="en-US" altLang="ko-KR" dirty="0"/>
              <a:t>(</a:t>
            </a:r>
            <a:r>
              <a:rPr lang="ko-KR" altLang="en-US" dirty="0" err="1"/>
              <a:t>노드</a:t>
            </a:r>
            <a:r>
              <a:rPr lang="en-US" altLang="ko-KR" dirty="0"/>
              <a:t>), 6</a:t>
            </a:r>
            <a:r>
              <a:rPr lang="ko-KR" altLang="en-US" dirty="0"/>
              <a:t>천만 개의 매개변수를 갖는 엄청나게 큰 </a:t>
            </a:r>
            <a:r>
              <a:rPr lang="ko-KR" altLang="en-US" dirty="0" smtClean="0"/>
              <a:t>구조의 신경망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/>
              <a:t>개의 </a:t>
            </a:r>
            <a:r>
              <a:rPr lang="en-US" altLang="ko-KR" dirty="0"/>
              <a:t>NVIDIA GPU</a:t>
            </a:r>
            <a:r>
              <a:rPr lang="ko-KR" altLang="en-US" dirty="0"/>
              <a:t>에서 </a:t>
            </a:r>
            <a:r>
              <a:rPr lang="ko-KR" altLang="en-US" dirty="0" smtClean="0"/>
              <a:t>병렬 </a:t>
            </a:r>
            <a:r>
              <a:rPr lang="ko-KR" altLang="en-US" dirty="0"/>
              <a:t>프로그래밍으로 기계 학습을 수행하였는데</a:t>
            </a:r>
            <a:r>
              <a:rPr lang="en-US" altLang="ko-KR" dirty="0"/>
              <a:t>, </a:t>
            </a:r>
            <a:r>
              <a:rPr lang="ko-KR" altLang="en-US" dirty="0"/>
              <a:t>학습에 </a:t>
            </a:r>
            <a:r>
              <a:rPr lang="en-US" altLang="ko-KR" dirty="0"/>
              <a:t>1</a:t>
            </a:r>
            <a:r>
              <a:rPr lang="ko-KR" altLang="en-US" dirty="0"/>
              <a:t>주일가량 걸렸다고 보고하였다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구체적인 구조와 </a:t>
            </a:r>
            <a:r>
              <a:rPr lang="ko-KR" altLang="en-US" dirty="0"/>
              <a:t>훈련 방법은 </a:t>
            </a:r>
            <a:r>
              <a:rPr lang="en-US" altLang="ko-KR" dirty="0"/>
              <a:t>[Krizhevsky2012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현재 깊은 학습은 컴퓨터 비전 연구의 중요한 동력이다</a:t>
            </a:r>
            <a:r>
              <a:rPr lang="en-US" altLang="ko-KR" dirty="0"/>
              <a:t>. </a:t>
            </a:r>
            <a:r>
              <a:rPr lang="ko-KR" altLang="en-US" dirty="0"/>
              <a:t>또한 깊은 학습 기술은 컴퓨터 비전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자연어 처리 등의 인공지능 영역에서 성능 도약을 가져왔다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보다 </a:t>
            </a:r>
            <a:r>
              <a:rPr lang="ko-KR" altLang="en-US" dirty="0"/>
              <a:t>폭넓고 깊은 공부를 </a:t>
            </a:r>
            <a:r>
              <a:rPr lang="ko-KR" altLang="en-US" dirty="0" smtClean="0"/>
              <a:t>원한다면 </a:t>
            </a:r>
            <a:r>
              <a:rPr lang="ko-KR" altLang="en-US" dirty="0" smtClean="0">
                <a:latin typeface="맑은 고딕"/>
                <a:ea typeface="맑은 고딕"/>
              </a:rPr>
              <a:t>→ </a:t>
            </a:r>
            <a:r>
              <a:rPr lang="en-US" altLang="ko-KR" dirty="0" smtClean="0"/>
              <a:t>[Bengio2009</a:t>
            </a:r>
            <a:r>
              <a:rPr lang="en-US" altLang="ko-KR" dirty="0"/>
              <a:t>, Bengio2013</a:t>
            </a:r>
            <a:r>
              <a:rPr lang="en-US" altLang="ko-KR" dirty="0" smtClean="0"/>
              <a:t>]</a:t>
            </a:r>
            <a:r>
              <a:rPr lang="ko-KR" altLang="en-US" dirty="0" smtClean="0"/>
              <a:t> 참고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구글</a:t>
            </a:r>
            <a:r>
              <a:rPr lang="en-US" altLang="ko-KR" dirty="0"/>
              <a:t>, </a:t>
            </a:r>
            <a:r>
              <a:rPr lang="ko-KR" altLang="en-US" dirty="0" err="1"/>
              <a:t>페이스북</a:t>
            </a:r>
            <a:r>
              <a:rPr lang="en-US" altLang="ko-KR" dirty="0"/>
              <a:t>, IBM, </a:t>
            </a:r>
            <a:r>
              <a:rPr lang="ko-KR" altLang="en-US" dirty="0" smtClean="0"/>
              <a:t>마이크로소프트와 </a:t>
            </a:r>
            <a:r>
              <a:rPr lang="ko-KR" altLang="en-US" dirty="0"/>
              <a:t>같은 회사가 이 기술을 어떻게 바라보며 활용 전략을 짜는지 </a:t>
            </a:r>
            <a:r>
              <a:rPr lang="ko-KR" altLang="en-US" dirty="0" smtClean="0"/>
              <a:t>조망하고 싶다면 </a:t>
            </a:r>
            <a:r>
              <a:rPr lang="ko-KR" altLang="en-US" dirty="0" smtClean="0">
                <a:latin typeface="맑은 고딕"/>
                <a:ea typeface="맑은 고딕"/>
              </a:rPr>
              <a:t>→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/>
              <a:t>Jones2014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164288" y="2780928"/>
            <a:ext cx="1671615" cy="369332"/>
            <a:chOff x="7380312" y="2204864"/>
            <a:chExt cx="1671615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7596336" y="2204864"/>
              <a:ext cx="1455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ILSVRC </a:t>
              </a:r>
              <a:r>
                <a:rPr lang="ko-KR" altLang="en-US" dirty="0" smtClean="0"/>
                <a:t>대회</a:t>
              </a:r>
              <a:endParaRPr lang="ko-KR" altLang="en-US" dirty="0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rot="16200000" flipV="1">
              <a:off x="7375666" y="2209510"/>
              <a:ext cx="225316" cy="216024"/>
            </a:xfrm>
            <a:prstGeom prst="bentConnector3">
              <a:avLst>
                <a:gd name="adj1" fmla="val -9681"/>
              </a:avLst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 SVM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8.3.1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선형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SVM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8.3.2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비선형 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SVM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8.3.3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학습과 인식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 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SVM</a:t>
            </a:r>
            <a:r>
              <a:rPr lang="ko-KR" altLang="en-US" dirty="0" smtClean="0"/>
              <a:t>의 뛰어난 일반화 능력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집합 입장에서는 </a:t>
            </a:r>
            <a:r>
              <a:rPr lang="ko-KR" altLang="en-US" dirty="0" smtClean="0">
                <a:latin typeface="맑은 고딕"/>
                <a:ea typeface="맑은 고딕"/>
              </a:rPr>
              <a:t>②와 ③</a:t>
            </a:r>
            <a:r>
              <a:rPr lang="ko-KR" altLang="en-US" dirty="0" smtClean="0"/>
              <a:t>은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테스트 집합에서는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 일반화 능력 측면에서는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여백이 더 큰 ③이 ②보다 우</a:t>
            </a:r>
            <a:r>
              <a:rPr lang="ko-KR" altLang="en-US" dirty="0"/>
              <a:t>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신경망은 </a:t>
            </a:r>
            <a:r>
              <a:rPr lang="ko-KR" altLang="en-US" dirty="0" smtClean="0">
                <a:latin typeface="맑은 고딕"/>
                <a:ea typeface="맑은 고딕"/>
              </a:rPr>
              <a:t>①에서 </a:t>
            </a:r>
            <a:r>
              <a:rPr lang="ko-KR" altLang="en-US" dirty="0"/>
              <a:t>시작하여 </a:t>
            </a:r>
            <a:r>
              <a:rPr lang="ko-KR" altLang="en-US" dirty="0" smtClean="0"/>
              <a:t>②에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도달하였다면 거기서 멈춤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SVM</a:t>
            </a:r>
            <a:r>
              <a:rPr lang="ko-KR" altLang="en-US" dirty="0" smtClean="0"/>
              <a:t>은 </a:t>
            </a:r>
            <a:r>
              <a:rPr lang="ko-KR" altLang="en-US" dirty="0" smtClean="0">
                <a:solidFill>
                  <a:srgbClr val="0000FF"/>
                </a:solidFill>
              </a:rPr>
              <a:t>최대 여백</a:t>
            </a:r>
            <a:r>
              <a:rPr lang="ko-KR" altLang="en-US" dirty="0" smtClean="0"/>
              <a:t>을 구함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387735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1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smtClean="0"/>
              <a:t>기계 학습의 기초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100" dirty="0" smtClean="0"/>
          </a:p>
          <a:p>
            <a:r>
              <a:rPr lang="ko-KR" altLang="en-US" dirty="0" smtClean="0"/>
              <a:t>신경망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1100" dirty="0"/>
          </a:p>
          <a:p>
            <a:r>
              <a:rPr lang="en-US" altLang="ko-KR" dirty="0" smtClean="0"/>
              <a:t>SVM</a:t>
            </a:r>
          </a:p>
          <a:p>
            <a:endParaRPr lang="en-US" altLang="ko-KR" sz="110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분류기 앙상블</a:t>
            </a:r>
            <a:endParaRPr lang="en-US" altLang="ko-KR" dirty="0" smtClean="0"/>
          </a:p>
          <a:p>
            <a:endParaRPr lang="en-US" altLang="ko-KR" sz="1400" dirty="0" smtClean="0"/>
          </a:p>
          <a:p>
            <a:endParaRPr lang="en-US" altLang="ko-KR" dirty="0"/>
          </a:p>
          <a:p>
            <a:r>
              <a:rPr lang="ko-KR" altLang="en-US" dirty="0" smtClean="0"/>
              <a:t>기계 학습을 이용한 얼굴 검출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텍스트 개체 틀 1"/>
          <p:cNvSpPr txBox="1">
            <a:spLocks/>
          </p:cNvSpPr>
          <p:nvPr/>
        </p:nvSpPr>
        <p:spPr bwMode="auto">
          <a:xfrm>
            <a:off x="683568" y="1412776"/>
            <a:ext cx="7776864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 kern="1200">
                <a:solidFill>
                  <a:schemeClr val="tx1"/>
                </a:solidFill>
                <a:latin typeface="나눔손글씨 펜" pitchFamily="66" charset="-127"/>
                <a:ea typeface="나눔손글씨 펜" pitchFamily="66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기계 학습의 기초 원리에 대해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  <a:endParaRPr lang="en-US" altLang="ko-KR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9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퍼셉트론과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다층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퍼셉트론을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소개하고 최근 주목을 받는 깊은 학습도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05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5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여백을 최대화하는 원리를 사용하는 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SVM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에 대해 설명한다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sz="11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6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None/>
            </a:pPr>
            <a:endParaRPr lang="en-US" altLang="ko-KR" sz="7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다수의 단순한 분류기를 결합하는 원리를 이용하는 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에이더부스트와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임의 숲을 공부한다</a:t>
            </a:r>
            <a:r>
              <a:rPr lang="en-US" altLang="ko-KR" dirty="0" smtClean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  <a:p>
            <a:pPr lvl="1"/>
            <a:endParaRPr lang="en-US" altLang="ko-KR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1100" dirty="0" smtClean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endParaRPr lang="en-US" altLang="ko-KR" sz="700" dirty="0">
              <a:solidFill>
                <a:schemeClr val="tx2"/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/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비올라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-</a:t>
            </a:r>
            <a:r>
              <a:rPr lang="ko-KR" altLang="en-US" dirty="0" err="1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존스</a:t>
            </a:r>
            <a:r>
              <a:rPr lang="ko-KR" altLang="en-US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 얼굴 검출기를 포함하여 기계 학습으로 응용 문제를 해결한 사례를 소개한다</a:t>
            </a:r>
            <a:r>
              <a:rPr lang="en-US" altLang="ko-KR" dirty="0">
                <a:solidFill>
                  <a:schemeClr val="tx2"/>
                </a:solidFill>
                <a:latin typeface="나눔손글씨 펜 OTF" pitchFamily="66" charset="-127"/>
                <a:ea typeface="나눔손글씨 펜 OTF" pitchFamily="66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06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선형 분리 가능한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결정 </a:t>
            </a:r>
            <a:r>
              <a:rPr lang="ko-KR" altLang="en-US" dirty="0" err="1" smtClean="0"/>
              <a:t>초평면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dirty="0" smtClean="0">
                <a:latin typeface="맑은 고딕"/>
                <a:ea typeface="맑은 고딕"/>
              </a:rPr>
              <a:t>①</a:t>
            </a:r>
            <a:r>
              <a:rPr lang="ko-KR" altLang="en-US" dirty="0" smtClean="0">
                <a:latin typeface="맑은 고딕"/>
                <a:ea typeface="맑은 고딕"/>
              </a:rPr>
              <a:t>이 </a:t>
            </a:r>
            <a:r>
              <a:rPr lang="en-US" altLang="ko-KR" dirty="0" smtClean="0">
                <a:latin typeface="맑은 고딕"/>
                <a:ea typeface="맑은 고딕"/>
              </a:rPr>
              <a:t>②</a:t>
            </a:r>
            <a:r>
              <a:rPr lang="ko-KR" altLang="en-US" dirty="0" smtClean="0">
                <a:latin typeface="맑은 고딕"/>
                <a:ea typeface="맑은 고딕"/>
              </a:rPr>
              <a:t>보다 우수</a:t>
            </a:r>
            <a:r>
              <a:rPr lang="en-US" altLang="ko-KR" dirty="0" smtClean="0">
                <a:latin typeface="맑은 고딕"/>
                <a:ea typeface="맑은 고딕"/>
              </a:rPr>
              <a:t>. </a:t>
            </a:r>
            <a:r>
              <a:rPr lang="ko-KR" altLang="en-US" dirty="0" smtClean="0">
                <a:latin typeface="맑은 고딕"/>
                <a:ea typeface="맑은 고딕"/>
              </a:rPr>
              <a:t>더 좋은 </a:t>
            </a:r>
            <a:r>
              <a:rPr lang="en-US" altLang="ko-KR" b="1" dirty="0" smtClean="0">
                <a:latin typeface="맑은 고딕"/>
                <a:ea typeface="맑은 고딕"/>
              </a:rPr>
              <a:t>w</a:t>
            </a:r>
            <a:r>
              <a:rPr lang="ko-KR" altLang="en-US" dirty="0" smtClean="0">
                <a:latin typeface="맑은 고딕"/>
                <a:ea typeface="맑은 고딕"/>
              </a:rPr>
              <a:t>가 있나</a:t>
            </a:r>
            <a:r>
              <a:rPr lang="en-US" altLang="ko-KR" dirty="0" smtClean="0">
                <a:latin typeface="맑은 고딕"/>
                <a:ea typeface="맑은 고딕"/>
              </a:rPr>
              <a:t>?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수학으로 찾아야 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12" y="3248780"/>
            <a:ext cx="4984016" cy="2916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32856"/>
            <a:ext cx="6696745" cy="36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628800"/>
            <a:ext cx="2376264" cy="47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31560" y="3565778"/>
            <a:ext cx="2802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속이 찬 샘플이 </a:t>
            </a:r>
            <a:r>
              <a:rPr lang="ko-KR" altLang="en-US" sz="1600" dirty="0" err="1" smtClean="0"/>
              <a:t>서포트</a:t>
            </a:r>
            <a:r>
              <a:rPr lang="ko-KR" altLang="en-US" sz="1600" dirty="0" smtClean="0"/>
              <a:t> 벡터 </a:t>
            </a:r>
            <a:endParaRPr lang="ko-KR" altLang="en-US" sz="1600" dirty="0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>
            <a:off x="2411760" y="3735055"/>
            <a:ext cx="619800" cy="2342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조건부 최적화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결정 </a:t>
            </a:r>
            <a:r>
              <a:rPr lang="ko-KR" altLang="en-US" dirty="0" err="1" smtClean="0"/>
              <a:t>초평면에서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벡터까지 거리가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이 되도록 방정식을 크기 조절하면</a:t>
            </a:r>
            <a:r>
              <a:rPr lang="en-US" altLang="ko-KR" dirty="0" smtClean="0"/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학습 집합 </a:t>
            </a:r>
            <a:r>
              <a:rPr lang="en-US" altLang="ko-KR" i="1" dirty="0"/>
              <a:t>X</a:t>
            </a:r>
            <a:r>
              <a:rPr lang="en-US" altLang="ko-KR" dirty="0"/>
              <a:t>={(</a:t>
            </a:r>
            <a:r>
              <a:rPr lang="en-US" altLang="ko-KR" b="1" dirty="0"/>
              <a:t>x</a:t>
            </a:r>
            <a:r>
              <a:rPr lang="en-US" altLang="ko-KR" baseline="-25000" dirty="0"/>
              <a:t>1</a:t>
            </a:r>
            <a:r>
              <a:rPr lang="en-US" altLang="ko-KR" dirty="0"/>
              <a:t>,</a:t>
            </a:r>
            <a:r>
              <a:rPr lang="en-US" altLang="ko-KR" i="1" dirty="0"/>
              <a:t>t</a:t>
            </a:r>
            <a:r>
              <a:rPr lang="en-US" altLang="ko-KR" baseline="-25000" dirty="0"/>
              <a:t>1</a:t>
            </a:r>
            <a:r>
              <a:rPr lang="en-US" altLang="ko-KR" dirty="0"/>
              <a:t>), (</a:t>
            </a:r>
            <a:r>
              <a:rPr lang="en-US" altLang="ko-KR" b="1" dirty="0"/>
              <a:t>x</a:t>
            </a:r>
            <a:r>
              <a:rPr lang="en-US" altLang="ko-KR" baseline="-25000" dirty="0"/>
              <a:t>2</a:t>
            </a:r>
            <a:r>
              <a:rPr lang="en-US" altLang="ko-KR" dirty="0"/>
              <a:t>,</a:t>
            </a:r>
            <a:r>
              <a:rPr lang="en-US" altLang="ko-KR" i="1" dirty="0"/>
              <a:t>t</a:t>
            </a:r>
            <a:r>
              <a:rPr lang="en-US" altLang="ko-KR" baseline="-25000" dirty="0"/>
              <a:t>2</a:t>
            </a:r>
            <a:r>
              <a:rPr lang="en-US" altLang="ko-KR" dirty="0"/>
              <a:t>), …, (</a:t>
            </a:r>
            <a:r>
              <a:rPr lang="en-US" altLang="ko-KR" b="1" dirty="0" err="1"/>
              <a:t>x</a:t>
            </a:r>
            <a:r>
              <a:rPr lang="en-US" altLang="ko-KR" i="1" baseline="-25000" dirty="0" err="1"/>
              <a:t>N</a:t>
            </a:r>
            <a:r>
              <a:rPr lang="en-US" altLang="ko-KR" dirty="0" err="1"/>
              <a:t>,</a:t>
            </a:r>
            <a:r>
              <a:rPr lang="en-US" altLang="ko-KR" i="1" dirty="0" err="1"/>
              <a:t>t</a:t>
            </a:r>
            <a:r>
              <a:rPr lang="en-US" altLang="ko-KR" i="1" baseline="-25000" dirty="0" err="1"/>
              <a:t>N</a:t>
            </a:r>
            <a:r>
              <a:rPr lang="en-US" altLang="ko-KR" dirty="0" smtClean="0"/>
              <a:t>)}</a:t>
            </a:r>
            <a:r>
              <a:rPr lang="ko-KR" altLang="en-US" dirty="0" smtClean="0"/>
              <a:t>일 때</a:t>
            </a:r>
            <a:r>
              <a:rPr lang="en-US" altLang="ko-KR" dirty="0" smtClean="0"/>
              <a:t>, </a:t>
            </a:r>
            <a:r>
              <a:rPr lang="en-US" altLang="ko-KR" b="1" dirty="0"/>
              <a:t>x</a:t>
            </a:r>
            <a:r>
              <a:rPr lang="en-US" altLang="ko-KR" i="1" baseline="-25000" dirty="0"/>
              <a:t>i</a:t>
            </a:r>
            <a:r>
              <a:rPr lang="ko-KR" altLang="en-US" dirty="0"/>
              <a:t>가 </a:t>
            </a:r>
            <a:r>
              <a:rPr lang="el-GR" altLang="ko-KR" i="1" dirty="0">
                <a:latin typeface="Times New Roman"/>
                <a:cs typeface="Times New Roman"/>
              </a:rPr>
              <a:t>ω</a:t>
            </a:r>
            <a:r>
              <a:rPr lang="en-US" altLang="ko-KR" baseline="-25000" dirty="0">
                <a:latin typeface="Times New Roman"/>
                <a:cs typeface="Times New Roman"/>
              </a:rPr>
              <a:t>1</a:t>
            </a:r>
            <a:r>
              <a:rPr lang="ko-KR" altLang="en-US" dirty="0">
                <a:latin typeface="Times New Roman"/>
                <a:cs typeface="Times New Roman"/>
              </a:rPr>
              <a:t>에</a:t>
            </a:r>
            <a:r>
              <a:rPr lang="en-US" altLang="ko-KR" dirty="0">
                <a:latin typeface="Times New Roman"/>
                <a:cs typeface="Times New Roman"/>
              </a:rPr>
              <a:t> </a:t>
            </a:r>
            <a:r>
              <a:rPr lang="ko-KR" altLang="en-US" dirty="0">
                <a:latin typeface="Times New Roman"/>
                <a:cs typeface="Times New Roman"/>
              </a:rPr>
              <a:t>속하면</a:t>
            </a:r>
            <a:r>
              <a:rPr lang="en-US" altLang="ko-KR" dirty="0">
                <a:latin typeface="Times New Roman"/>
                <a:cs typeface="Times New Roman"/>
              </a:rPr>
              <a:t> </a:t>
            </a:r>
            <a:r>
              <a:rPr lang="en-US" altLang="ko-KR" i="1" dirty="0" err="1" smtClean="0"/>
              <a:t>t</a:t>
            </a:r>
            <a:r>
              <a:rPr lang="en-US" altLang="ko-KR" i="1" baseline="-25000" dirty="0" err="1" smtClean="0"/>
              <a:t>i</a:t>
            </a:r>
            <a:r>
              <a:rPr lang="en-US" altLang="ko-KR" dirty="0" smtClean="0"/>
              <a:t>=</a:t>
            </a:r>
            <a:r>
              <a:rPr lang="en-US" altLang="ko-KR" dirty="0" smtClean="0">
                <a:latin typeface="Times New Roman"/>
                <a:cs typeface="Times New Roman"/>
              </a:rPr>
              <a:t>1</a:t>
            </a:r>
            <a:r>
              <a:rPr lang="en-US" altLang="ko-KR" dirty="0">
                <a:latin typeface="Times New Roman"/>
                <a:cs typeface="Times New Roman"/>
              </a:rPr>
              <a:t>, </a:t>
            </a:r>
            <a:r>
              <a:rPr lang="el-GR" altLang="ko-KR" i="1" dirty="0">
                <a:latin typeface="Times New Roman"/>
                <a:cs typeface="Times New Roman"/>
              </a:rPr>
              <a:t>ω</a:t>
            </a:r>
            <a:r>
              <a:rPr lang="en-US" altLang="ko-KR" baseline="-25000" dirty="0">
                <a:latin typeface="Times New Roman"/>
                <a:cs typeface="Times New Roman"/>
              </a:rPr>
              <a:t>2</a:t>
            </a:r>
            <a:r>
              <a:rPr lang="ko-KR" altLang="en-US" dirty="0">
                <a:latin typeface="Times New Roman"/>
                <a:cs typeface="Times New Roman"/>
              </a:rPr>
              <a:t>에</a:t>
            </a:r>
            <a:r>
              <a:rPr lang="en-US" altLang="ko-KR" dirty="0">
                <a:latin typeface="Times New Roman"/>
                <a:cs typeface="Times New Roman"/>
              </a:rPr>
              <a:t> </a:t>
            </a:r>
            <a:r>
              <a:rPr lang="ko-KR" altLang="en-US" dirty="0">
                <a:latin typeface="Times New Roman"/>
                <a:cs typeface="Times New Roman"/>
              </a:rPr>
              <a:t>속하면</a:t>
            </a:r>
            <a:r>
              <a:rPr lang="en-US" altLang="ko-KR" dirty="0">
                <a:latin typeface="Times New Roman"/>
                <a:cs typeface="Times New Roman"/>
              </a:rPr>
              <a:t> </a:t>
            </a:r>
            <a:r>
              <a:rPr lang="en-US" altLang="ko-KR" i="1" dirty="0" err="1"/>
              <a:t>t</a:t>
            </a:r>
            <a:r>
              <a:rPr lang="en-US" altLang="ko-KR" i="1" baseline="-25000" dirty="0" err="1"/>
              <a:t>i</a:t>
            </a:r>
            <a:r>
              <a:rPr lang="en-US" altLang="ko-KR" dirty="0"/>
              <a:t>=-</a:t>
            </a:r>
            <a:r>
              <a:rPr lang="en-US" altLang="ko-KR" dirty="0" smtClean="0">
                <a:latin typeface="Times New Roman"/>
                <a:cs typeface="Times New Roman"/>
              </a:rPr>
              <a:t>1</a:t>
            </a:r>
            <a:r>
              <a:rPr lang="ko-KR" altLang="en-US" dirty="0" smtClean="0">
                <a:latin typeface="Times New Roman"/>
                <a:cs typeface="Times New Roman"/>
              </a:rPr>
              <a:t>이라고 표기하면</a:t>
            </a:r>
            <a:r>
              <a:rPr lang="en-US" altLang="ko-KR" dirty="0" smtClean="0">
                <a:latin typeface="Times New Roman"/>
                <a:cs typeface="Times New Roman"/>
              </a:rPr>
              <a:t>,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73" y="3501008"/>
            <a:ext cx="5513239" cy="114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916832"/>
            <a:ext cx="5688632" cy="66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2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조건부 최적화 문제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라그랑주</a:t>
            </a:r>
            <a:r>
              <a:rPr lang="ko-KR" altLang="en-US" dirty="0" smtClean="0"/>
              <a:t> </a:t>
            </a:r>
            <a:r>
              <a:rPr lang="ko-KR" altLang="en-US" dirty="0"/>
              <a:t>승</a:t>
            </a:r>
            <a:r>
              <a:rPr lang="ko-KR" altLang="en-US" dirty="0" smtClean="0"/>
              <a:t>수를 도입하면</a:t>
            </a:r>
            <a:r>
              <a:rPr lang="en-US" altLang="ko-KR" dirty="0" smtClean="0"/>
              <a:t>, 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i="1" dirty="0" smtClean="0"/>
              <a:t>L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을 </a:t>
            </a:r>
            <a:r>
              <a:rPr lang="en-US" altLang="ko-KR" b="1" dirty="0" smtClean="0"/>
              <a:t>w</a:t>
            </a:r>
            <a:r>
              <a:rPr lang="ko-KR" altLang="en-US" dirty="0" smtClean="0"/>
              <a:t>와 </a:t>
            </a:r>
            <a:r>
              <a:rPr lang="en-US" altLang="ko-KR" i="1" dirty="0" smtClean="0"/>
              <a:t>b</a:t>
            </a:r>
            <a:r>
              <a:rPr lang="ko-KR" altLang="en-US" dirty="0" smtClean="0"/>
              <a:t>로 미분한 후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놓고 </a:t>
            </a:r>
            <a:r>
              <a:rPr lang="en-US" altLang="ko-KR" dirty="0" smtClean="0"/>
              <a:t>KKT </a:t>
            </a:r>
            <a:r>
              <a:rPr lang="ko-KR" altLang="en-US" dirty="0" smtClean="0"/>
              <a:t>조건을 유도하면</a:t>
            </a:r>
            <a:r>
              <a:rPr lang="en-US" altLang="ko-KR" dirty="0" smtClean="0">
                <a:latin typeface="Times New Roman"/>
                <a:cs typeface="Times New Roman"/>
              </a:rPr>
              <a:t>,</a:t>
            </a: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endParaRPr lang="en-US" altLang="ko-KR" dirty="0">
              <a:latin typeface="Times New Roman"/>
              <a:cs typeface="Times New Roman"/>
            </a:endParaRPr>
          </a:p>
          <a:p>
            <a:pPr lvl="1"/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r>
              <a:rPr lang="en-US" altLang="ko-KR" b="1" dirty="0" smtClean="0">
                <a:latin typeface="Times New Roman"/>
                <a:cs typeface="Times New Roman"/>
              </a:rPr>
              <a:t>w</a:t>
            </a:r>
            <a:r>
              <a:rPr lang="ko-KR" altLang="en-US" dirty="0" smtClean="0">
                <a:latin typeface="Times New Roman"/>
                <a:cs typeface="Times New Roman"/>
              </a:rPr>
              <a:t>와 </a:t>
            </a:r>
            <a:r>
              <a:rPr lang="en-US" altLang="ko-KR" i="1" dirty="0" smtClean="0">
                <a:latin typeface="Times New Roman"/>
                <a:cs typeface="Times New Roman"/>
              </a:rPr>
              <a:t>b</a:t>
            </a:r>
            <a:r>
              <a:rPr lang="ko-KR" altLang="en-US" dirty="0" smtClean="0">
                <a:latin typeface="Times New Roman"/>
                <a:cs typeface="Times New Roman"/>
              </a:rPr>
              <a:t>가 사라짐 </a:t>
            </a:r>
            <a:r>
              <a:rPr lang="en-US" altLang="ko-KR" dirty="0" smtClean="0">
                <a:latin typeface="Times New Roman"/>
                <a:cs typeface="Times New Roman"/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latin typeface="Times New Roman"/>
                <a:cs typeface="Times New Roman"/>
              </a:rPr>
              <a:t>라그랑주</a:t>
            </a:r>
            <a:r>
              <a:rPr lang="ko-KR" altLang="en-US" dirty="0" smtClean="0">
                <a:latin typeface="Times New Roman"/>
                <a:cs typeface="Times New Roman"/>
              </a:rPr>
              <a:t> 승수 </a:t>
            </a:r>
            <a:r>
              <a:rPr lang="el-GR" altLang="ko-KR" i="1" dirty="0" smtClean="0">
                <a:latin typeface="맑은 고딕"/>
                <a:ea typeface="맑은 고딕"/>
                <a:cs typeface="Times New Roman"/>
              </a:rPr>
              <a:t>α</a:t>
            </a:r>
            <a:r>
              <a:rPr lang="en-US" altLang="ko-KR" i="1" baseline="-25000" dirty="0" err="1" smtClean="0">
                <a:latin typeface="맑은 고딕"/>
                <a:ea typeface="맑은 고딕"/>
                <a:cs typeface="Times New Roman"/>
              </a:rPr>
              <a:t>i</a:t>
            </a:r>
            <a:r>
              <a:rPr lang="ko-KR" altLang="en-US" dirty="0" err="1" smtClean="0">
                <a:latin typeface="맑은 고딕"/>
                <a:ea typeface="맑은 고딕"/>
                <a:cs typeface="Times New Roman"/>
              </a:rPr>
              <a:t>를</a:t>
            </a:r>
            <a:r>
              <a:rPr lang="ko-KR" altLang="en-US" dirty="0" smtClean="0">
                <a:latin typeface="맑은 고딕"/>
                <a:ea typeface="맑은 고딕"/>
                <a:cs typeface="Times New Roman"/>
              </a:rPr>
              <a:t> 구하는 문제로 바뀜</a:t>
            </a:r>
            <a:endParaRPr lang="en-US" altLang="ko-KR" dirty="0">
              <a:latin typeface="Times New Roman"/>
              <a:cs typeface="Times New Roman"/>
            </a:endParaRPr>
          </a:p>
          <a:p>
            <a:pPr lvl="2"/>
            <a:r>
              <a:rPr lang="ko-KR" altLang="en-US" dirty="0" smtClean="0"/>
              <a:t>특징</a:t>
            </a:r>
            <a:r>
              <a:rPr lang="en-US" altLang="ko-KR" dirty="0" smtClean="0"/>
              <a:t> </a:t>
            </a:r>
            <a:r>
              <a:rPr lang="ko-KR" altLang="en-US" dirty="0" smtClean="0"/>
              <a:t>벡터가 내적의 형태로 나타남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/>
              <a:t>비선형으로 확장하는 근거가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69598"/>
            <a:ext cx="5562992" cy="52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924944"/>
            <a:ext cx="6355080" cy="129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1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선형 분리가 불가능한 상황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분할 띠 내부에 샘플이 존재하도록 허락하면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 가지 경우 발생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 smtClean="0"/>
              <a:t>슬랙</a:t>
            </a:r>
            <a:r>
              <a:rPr lang="ko-KR" altLang="en-US" dirty="0" smtClean="0"/>
              <a:t> 변수 </a:t>
            </a:r>
            <a:r>
              <a:rPr lang="el-GR" altLang="ko-KR" dirty="0" smtClean="0">
                <a:latin typeface="맑은 고딕"/>
                <a:ea typeface="맑은 고딕"/>
              </a:rPr>
              <a:t>ξ</a:t>
            </a:r>
            <a:r>
              <a:rPr lang="ko-KR" altLang="en-US" dirty="0" smtClean="0">
                <a:latin typeface="맑은 고딕"/>
                <a:ea typeface="맑은 고딕"/>
              </a:rPr>
              <a:t>를 도입하여</a:t>
            </a:r>
            <a:r>
              <a:rPr lang="ko-KR" altLang="en-US" dirty="0" smtClean="0"/>
              <a:t> 다시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경우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은 </a:t>
            </a:r>
            <a:r>
              <a:rPr lang="el-GR" altLang="ko-KR" dirty="0" smtClean="0">
                <a:latin typeface="맑은 고딕"/>
                <a:ea typeface="맑은 고딕"/>
              </a:rPr>
              <a:t>ξ</a:t>
            </a:r>
            <a:r>
              <a:rPr lang="en-US" altLang="ko-KR" dirty="0" smtClean="0">
                <a:latin typeface="맑은 고딕"/>
                <a:ea typeface="맑은 고딕"/>
              </a:rPr>
              <a:t>=0, </a:t>
            </a:r>
            <a:r>
              <a:rPr lang="ko-KR" altLang="en-US" dirty="0" smtClean="0">
                <a:latin typeface="맑은 고딕"/>
                <a:ea typeface="맑은 고딕"/>
              </a:rPr>
              <a:t>경우 </a:t>
            </a:r>
            <a:r>
              <a:rPr lang="en-US" altLang="ko-KR" dirty="0" smtClean="0">
                <a:latin typeface="맑은 고딕"/>
                <a:ea typeface="맑은 고딕"/>
              </a:rPr>
              <a:t>2</a:t>
            </a:r>
            <a:r>
              <a:rPr lang="ko-KR" altLang="en-US" dirty="0" smtClean="0">
                <a:latin typeface="맑은 고딕"/>
                <a:ea typeface="맑은 고딕"/>
              </a:rPr>
              <a:t>는 </a:t>
            </a:r>
            <a:r>
              <a:rPr lang="en-US" altLang="ko-KR" dirty="0" smtClean="0">
                <a:latin typeface="맑은 고딕"/>
                <a:ea typeface="맑은 고딕"/>
              </a:rPr>
              <a:t>0&lt;</a:t>
            </a:r>
            <a:r>
              <a:rPr lang="el-GR" altLang="ko-KR" dirty="0" smtClean="0"/>
              <a:t>ξ</a:t>
            </a:r>
            <a:r>
              <a:rPr lang="el-GR" altLang="ko-KR" dirty="0" smtClean="0">
                <a:latin typeface="맑은 고딕"/>
                <a:ea typeface="맑은 고딕"/>
              </a:rPr>
              <a:t>≤</a:t>
            </a:r>
            <a:r>
              <a:rPr lang="en-US" altLang="ko-KR" dirty="0" smtClean="0">
                <a:latin typeface="맑은 고딕"/>
                <a:ea typeface="맑은 고딕"/>
              </a:rPr>
              <a:t>1, </a:t>
            </a:r>
            <a:r>
              <a:rPr lang="ko-KR" altLang="en-US" dirty="0" smtClean="0">
                <a:latin typeface="맑은 고딕"/>
                <a:ea typeface="맑은 고딕"/>
              </a:rPr>
              <a:t>경우 </a:t>
            </a:r>
            <a:r>
              <a:rPr lang="en-US" altLang="ko-KR" dirty="0" smtClean="0">
                <a:latin typeface="맑은 고딕"/>
                <a:ea typeface="맑은 고딕"/>
              </a:rPr>
              <a:t>3</a:t>
            </a:r>
            <a:r>
              <a:rPr lang="ko-KR" altLang="en-US" dirty="0" smtClean="0">
                <a:latin typeface="맑은 고딕"/>
                <a:ea typeface="맑은 고딕"/>
              </a:rPr>
              <a:t>은</a:t>
            </a:r>
            <a:r>
              <a:rPr lang="el-GR" altLang="ko-KR" dirty="0" smtClean="0"/>
              <a:t> </a:t>
            </a:r>
            <a:r>
              <a:rPr lang="en-US" altLang="ko-KR" dirty="0" smtClean="0"/>
              <a:t>1&lt;</a:t>
            </a:r>
            <a:r>
              <a:rPr lang="el-GR" altLang="ko-KR" dirty="0" smtClean="0"/>
              <a:t>ξ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7272808" cy="223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797152"/>
            <a:ext cx="2376264" cy="55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3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최적화 문제를 다시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목적 함수를 다시 쓰면</a:t>
            </a:r>
            <a:r>
              <a:rPr lang="en-US" altLang="ko-KR" dirty="0" smtClean="0"/>
              <a:t>,</a:t>
            </a:r>
            <a:endParaRPr lang="en-US" altLang="ko-KR" dirty="0"/>
          </a:p>
          <a:p>
            <a:pPr lvl="2"/>
            <a:r>
              <a:rPr lang="en-US" altLang="ko-KR" i="1" dirty="0" smtClean="0"/>
              <a:t>C</a:t>
            </a:r>
            <a:r>
              <a:rPr lang="ko-KR" altLang="en-US" dirty="0" smtClean="0"/>
              <a:t>는 두 가지 목적 중에 어느 것이 비중을 둘 지 결정하는 매개변수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(SVM</a:t>
            </a:r>
            <a:r>
              <a:rPr lang="ko-KR" altLang="en-US" dirty="0" smtClean="0"/>
              <a:t>을 사용할 때 지정해야 하는 사용자 매개변수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/>
              <a:t>C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이면 목적</a:t>
            </a:r>
            <a:r>
              <a:rPr lang="en-US" altLang="ko-KR" dirty="0" smtClean="0"/>
              <a:t>2</a:t>
            </a:r>
            <a:r>
              <a:rPr lang="ko-KR" altLang="en-US" dirty="0" smtClean="0"/>
              <a:t>를 무시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아주 크면 목적</a:t>
            </a:r>
            <a:r>
              <a:rPr lang="en-US" altLang="ko-KR" dirty="0" smtClean="0"/>
              <a:t>2</a:t>
            </a:r>
            <a:r>
              <a:rPr lang="ko-KR" altLang="en-US" dirty="0" smtClean="0"/>
              <a:t>만 고려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912769" cy="71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789040"/>
            <a:ext cx="5688632" cy="62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222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8.3.1 </a:t>
            </a:r>
            <a:r>
              <a:rPr lang="ko-KR" altLang="en-US" dirty="0" smtClean="0"/>
              <a:t>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라그랑주</a:t>
            </a:r>
            <a:r>
              <a:rPr lang="ko-KR" altLang="en-US" dirty="0" smtClean="0"/>
              <a:t> 승수를 도입하고 </a:t>
            </a:r>
            <a:r>
              <a:rPr lang="en-US" altLang="ko-KR" dirty="0" smtClean="0"/>
              <a:t>KKT </a:t>
            </a:r>
            <a:r>
              <a:rPr lang="ko-KR" altLang="en-US" dirty="0" smtClean="0"/>
              <a:t>조건을 유도하면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조건식</a:t>
            </a:r>
            <a:r>
              <a:rPr lang="ko-KR" altLang="en-US" dirty="0"/>
              <a:t> 하나 빼고 </a:t>
            </a:r>
            <a:r>
              <a:rPr lang="ko-KR" altLang="en-US" dirty="0" smtClean="0"/>
              <a:t>선형 분리 가능한 경우의 수식 </a:t>
            </a:r>
            <a:r>
              <a:rPr lang="en-US" altLang="ko-KR" dirty="0" smtClean="0"/>
              <a:t>(8.18)</a:t>
            </a:r>
            <a:r>
              <a:rPr lang="ko-KR" altLang="en-US" dirty="0" smtClean="0"/>
              <a:t>과 동일</a:t>
            </a:r>
            <a:endParaRPr lang="en-US" altLang="ko-KR" dirty="0"/>
          </a:p>
          <a:p>
            <a:pPr lvl="2"/>
            <a:r>
              <a:rPr lang="en-US" altLang="ko-KR" dirty="0" smtClean="0"/>
              <a:t>0</a:t>
            </a:r>
            <a:r>
              <a:rPr lang="en-US" altLang="ko-KR" dirty="0" smtClean="0">
                <a:latin typeface="맑은 고딕"/>
                <a:ea typeface="맑은 고딕"/>
              </a:rPr>
              <a:t>≤</a:t>
            </a:r>
            <a:r>
              <a:rPr lang="el-GR" altLang="ko-KR" i="1" dirty="0" smtClean="0">
                <a:cs typeface="Times New Roman"/>
              </a:rPr>
              <a:t>α</a:t>
            </a:r>
            <a:r>
              <a:rPr lang="en-US" altLang="ko-KR" i="1" baseline="-25000" dirty="0" err="1" smtClean="0">
                <a:cs typeface="Times New Roman"/>
              </a:rPr>
              <a:t>i</a:t>
            </a:r>
            <a:r>
              <a:rPr lang="en-US" altLang="ko-KR" i="1" baseline="-25000" dirty="0" smtClean="0">
                <a:cs typeface="Times New Roman"/>
              </a:rPr>
              <a:t> </a:t>
            </a:r>
            <a:r>
              <a:rPr lang="en-US" altLang="ko-KR" dirty="0" smtClean="0">
                <a:cs typeface="Times New Roman"/>
              </a:rPr>
              <a:t> </a:t>
            </a:r>
            <a:r>
              <a:rPr lang="en-US" altLang="ko-KR" dirty="0" smtClean="0">
                <a:cs typeface="Times New Roman"/>
                <a:sym typeface="Wingdings" panose="05000000000000000000" pitchFamily="2" charset="2"/>
              </a:rPr>
              <a:t></a:t>
            </a:r>
            <a:r>
              <a:rPr lang="ko-KR" altLang="en-US" dirty="0" smtClean="0">
                <a:cs typeface="Times New Roman"/>
              </a:rPr>
              <a:t> </a:t>
            </a:r>
            <a:r>
              <a:rPr lang="en-US" altLang="ko-KR" dirty="0"/>
              <a:t>0≤</a:t>
            </a:r>
            <a:r>
              <a:rPr lang="el-GR" altLang="ko-KR" i="1" dirty="0">
                <a:cs typeface="Times New Roman"/>
              </a:rPr>
              <a:t>α</a:t>
            </a:r>
            <a:r>
              <a:rPr lang="en-US" altLang="ko-KR" i="1" baseline="-25000" dirty="0" err="1" smtClean="0">
                <a:cs typeface="Times New Roman"/>
              </a:rPr>
              <a:t>i</a:t>
            </a:r>
            <a:r>
              <a:rPr lang="en-US" altLang="ko-KR" dirty="0" err="1" smtClean="0"/>
              <a:t>≤</a:t>
            </a:r>
            <a:r>
              <a:rPr lang="en-US" altLang="ko-KR" i="1" dirty="0" err="1" smtClean="0"/>
              <a:t>C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41" y="1608289"/>
            <a:ext cx="5947903" cy="138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8.3.2 </a:t>
            </a:r>
            <a:r>
              <a:rPr lang="ko-KR" altLang="en-US" dirty="0" smtClean="0"/>
              <a:t>비선형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비선형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으로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원래 특징 공간을 더 높은 차원의 공간으로 </a:t>
            </a:r>
            <a:r>
              <a:rPr lang="ko-KR" altLang="en-US" dirty="0" err="1" smtClean="0"/>
              <a:t>매핑하면</a:t>
            </a:r>
            <a:r>
              <a:rPr lang="ko-KR" altLang="en-US" dirty="0" smtClean="0"/>
              <a:t> 선형 분리에 유리해짐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2</a:t>
            </a:r>
            <a:r>
              <a:rPr lang="ko-KR" altLang="en-US" dirty="0" smtClean="0"/>
              <a:t>차원 공간에서 선형 분리 불가능한 </a:t>
            </a:r>
            <a:r>
              <a:rPr lang="en-US" altLang="ko-KR" dirty="0" smtClean="0"/>
              <a:t>XOR </a:t>
            </a:r>
            <a:r>
              <a:rPr lang="ko-KR" altLang="en-US" dirty="0" smtClean="0"/>
              <a:t>문제를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차원으로 </a:t>
            </a:r>
            <a:r>
              <a:rPr lang="ko-KR" altLang="en-US" dirty="0" err="1" smtClean="0"/>
              <a:t>매핑하면</a:t>
            </a:r>
            <a:r>
              <a:rPr lang="ko-KR" altLang="en-US" dirty="0" smtClean="0"/>
              <a:t> 선형 분리 가능해짐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82" y="2348880"/>
            <a:ext cx="5905110" cy="212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5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8.3.2 </a:t>
            </a:r>
            <a:r>
              <a:rPr lang="ko-KR" altLang="en-US" dirty="0" smtClean="0"/>
              <a:t>비선형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rgbClr val="0000FF"/>
                </a:solidFill>
              </a:rPr>
              <a:t>커널</a:t>
            </a:r>
            <a:r>
              <a:rPr lang="ko-KR" altLang="en-US" dirty="0" smtClean="0">
                <a:solidFill>
                  <a:srgbClr val="0000FF"/>
                </a:solidFill>
              </a:rPr>
              <a:t> 트릭</a:t>
            </a:r>
            <a:r>
              <a:rPr lang="ko-KR" altLang="en-US" dirty="0" smtClean="0"/>
              <a:t>의 도입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매핑</a:t>
            </a:r>
            <a:r>
              <a:rPr lang="ko-KR" altLang="en-US" dirty="0" smtClean="0"/>
              <a:t> 함수 </a:t>
            </a:r>
            <a:r>
              <a:rPr lang="el-GR" altLang="ko-KR" b="1" dirty="0" smtClean="0">
                <a:latin typeface="맑은 고딕"/>
                <a:ea typeface="맑은 고딕"/>
              </a:rPr>
              <a:t>Φ</a:t>
            </a:r>
            <a:r>
              <a:rPr lang="en-US" altLang="ko-KR" dirty="0" smtClean="0">
                <a:latin typeface="맑은 고딕"/>
                <a:ea typeface="맑은 고딕"/>
              </a:rPr>
              <a:t>(</a:t>
            </a:r>
            <a:r>
              <a:rPr lang="en-US" altLang="ko-KR" b="1" dirty="0" smtClean="0">
                <a:latin typeface="맑은 고딕"/>
                <a:ea typeface="맑은 고딕"/>
              </a:rPr>
              <a:t>x</a:t>
            </a:r>
            <a:r>
              <a:rPr lang="en-US" altLang="ko-KR" dirty="0" smtClean="0">
                <a:latin typeface="맑은 고딕"/>
                <a:ea typeface="맑은 고딕"/>
              </a:rPr>
              <a:t>)</a:t>
            </a:r>
            <a:r>
              <a:rPr lang="ko-KR" altLang="en-US" dirty="0" smtClean="0">
                <a:latin typeface="맑은 고딕"/>
                <a:ea typeface="맑은 고딕"/>
              </a:rPr>
              <a:t>를</a:t>
            </a:r>
            <a:r>
              <a:rPr lang="en-US" altLang="ko-KR" dirty="0" smtClean="0">
                <a:latin typeface="맑은 고딕"/>
                <a:ea typeface="맑은 고딕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</a:rPr>
              <a:t>사용하여 식 </a:t>
            </a:r>
            <a:r>
              <a:rPr lang="en-US" altLang="ko-KR" dirty="0" smtClean="0">
                <a:latin typeface="맑은 고딕"/>
                <a:ea typeface="맑은 고딕"/>
              </a:rPr>
              <a:t>(8.22)</a:t>
            </a:r>
            <a:r>
              <a:rPr lang="ko-KR" altLang="en-US" dirty="0" smtClean="0">
                <a:latin typeface="맑은 고딕"/>
                <a:ea typeface="맑은 고딕"/>
              </a:rPr>
              <a:t>의 목적 함수를 다시 쓰면</a:t>
            </a:r>
            <a:r>
              <a:rPr lang="en-US" altLang="ko-KR" dirty="0" smtClean="0">
                <a:latin typeface="맑은 고딕"/>
                <a:ea typeface="맑은 고딕"/>
              </a:rPr>
              <a:t>,</a:t>
            </a:r>
          </a:p>
          <a:p>
            <a:pPr lvl="1"/>
            <a:endParaRPr lang="en-US" altLang="ko-KR" dirty="0">
              <a:latin typeface="맑은 고딕"/>
              <a:ea typeface="맑은 고딕"/>
            </a:endParaRPr>
          </a:p>
          <a:p>
            <a:pPr lvl="1"/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err="1" smtClean="0"/>
              <a:t>매핑</a:t>
            </a:r>
            <a:r>
              <a:rPr lang="ko-KR" altLang="en-US" dirty="0" smtClean="0"/>
              <a:t> 함수 </a:t>
            </a:r>
            <a:r>
              <a:rPr lang="el-GR" altLang="ko-KR" b="1" dirty="0" smtClean="0"/>
              <a:t>Φ</a:t>
            </a:r>
            <a:r>
              <a:rPr lang="en-US" altLang="ko-KR" dirty="0"/>
              <a:t>(</a:t>
            </a:r>
            <a:r>
              <a:rPr lang="en-US" altLang="ko-KR" b="1" dirty="0"/>
              <a:t>x</a:t>
            </a:r>
            <a:r>
              <a:rPr lang="en-US" altLang="ko-KR" dirty="0"/>
              <a:t>)</a:t>
            </a:r>
            <a:r>
              <a:rPr lang="ko-KR" altLang="en-US" dirty="0" smtClean="0"/>
              <a:t>를 직접 구하는 일은 불가능하거나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내적 계산을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함수 계산으로 대치할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많이 활용되는 </a:t>
            </a:r>
            <a:r>
              <a:rPr lang="ko-KR" altLang="en-US" dirty="0" err="1" smtClean="0"/>
              <a:t>커널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5976664" cy="60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787" y="3212976"/>
            <a:ext cx="5148573" cy="508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6480720" cy="93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12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8.3.3 </a:t>
            </a:r>
            <a:r>
              <a:rPr lang="ko-KR" altLang="en-US" dirty="0" smtClean="0"/>
              <a:t>학습과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(8.22)</a:t>
            </a:r>
            <a:r>
              <a:rPr lang="ko-KR" altLang="en-US" dirty="0" smtClean="0"/>
              <a:t>를 풀어 </a:t>
            </a:r>
            <a:r>
              <a:rPr lang="ko-KR" altLang="en-US" dirty="0" err="1" smtClean="0"/>
              <a:t>라그랑주</a:t>
            </a:r>
            <a:r>
              <a:rPr lang="ko-KR" altLang="en-US" dirty="0" smtClean="0"/>
              <a:t> 승수 </a:t>
            </a:r>
            <a:r>
              <a:rPr lang="el-GR" altLang="ko-KR" i="1" dirty="0">
                <a:cs typeface="Times New Roman"/>
              </a:rPr>
              <a:t>α</a:t>
            </a:r>
            <a:r>
              <a:rPr lang="en-US" altLang="ko-KR" i="1" baseline="-25000" dirty="0" err="1" smtClean="0">
                <a:cs typeface="Times New Roman"/>
              </a:rPr>
              <a:t>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계산하는 일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l-GR" altLang="ko-KR" i="1" dirty="0">
                <a:cs typeface="Times New Roman"/>
              </a:rPr>
              <a:t>α</a:t>
            </a:r>
            <a:r>
              <a:rPr lang="en-US" altLang="ko-KR" i="1" baseline="-25000" dirty="0" err="1" smtClean="0">
                <a:cs typeface="Times New Roman"/>
              </a:rPr>
              <a:t>i</a:t>
            </a:r>
            <a:r>
              <a:rPr lang="ko-KR" altLang="en-US" dirty="0" smtClean="0">
                <a:latin typeface="맑은 고딕"/>
                <a:ea typeface="맑은 고딕"/>
              </a:rPr>
              <a:t>≠</a:t>
            </a:r>
            <a:r>
              <a:rPr lang="en-US" altLang="ko-KR" dirty="0" smtClean="0">
                <a:latin typeface="맑은 고딕"/>
                <a:ea typeface="맑은 고딕"/>
              </a:rPr>
              <a:t>0</a:t>
            </a:r>
            <a:r>
              <a:rPr lang="ko-KR" altLang="en-US" dirty="0" smtClean="0">
                <a:latin typeface="맑은 고딕"/>
                <a:ea typeface="맑은 고딕"/>
              </a:rPr>
              <a:t>인 샘플이 </a:t>
            </a:r>
            <a:r>
              <a:rPr lang="ko-KR" altLang="en-US" dirty="0" err="1" smtClean="0">
                <a:solidFill>
                  <a:srgbClr val="0000FF"/>
                </a:solidFill>
                <a:latin typeface="맑은 고딕"/>
                <a:ea typeface="맑은 고딕"/>
              </a:rPr>
              <a:t>서포트</a:t>
            </a:r>
            <a:r>
              <a:rPr lang="ko-KR" altLang="en-US" dirty="0" smtClean="0">
                <a:solidFill>
                  <a:srgbClr val="0000FF"/>
                </a:solidFill>
                <a:latin typeface="맑은 고딕"/>
                <a:ea typeface="맑은 고딕"/>
              </a:rPr>
              <a:t> 벡터</a:t>
            </a:r>
            <a:r>
              <a:rPr lang="ko-KR" altLang="en-US" dirty="0" smtClean="0">
                <a:latin typeface="맑은 고딕"/>
                <a:ea typeface="맑은 고딕"/>
              </a:rPr>
              <a:t>임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</a:rPr>
              <a:t>인식 단계에 사용하기 위해 </a:t>
            </a:r>
            <a:r>
              <a:rPr lang="ko-KR" altLang="en-US" dirty="0" err="1" smtClean="0">
                <a:latin typeface="맑은 고딕"/>
                <a:ea typeface="맑은 고딕"/>
              </a:rPr>
              <a:t>서포트</a:t>
            </a:r>
            <a:r>
              <a:rPr lang="ko-KR" altLang="en-US" dirty="0" smtClean="0">
                <a:latin typeface="맑은 고딕"/>
                <a:ea typeface="맑은 고딕"/>
              </a:rPr>
              <a:t> 벡터를 저장</a:t>
            </a:r>
            <a:endParaRPr lang="en-US" altLang="ko-KR" dirty="0">
              <a:latin typeface="맑은 고딕"/>
              <a:ea typeface="맑은 고딕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인식</a:t>
            </a:r>
            <a:endParaRPr lang="en-US" altLang="ko-KR" dirty="0" smtClean="0"/>
          </a:p>
          <a:p>
            <a:pPr lvl="1"/>
            <a:r>
              <a:rPr lang="en-US" altLang="ko-KR" i="1" dirty="0" smtClean="0"/>
              <a:t>Y</a:t>
            </a:r>
            <a:r>
              <a:rPr lang="ko-KR" altLang="en-US" dirty="0" smtClean="0"/>
              <a:t>는 학습 단계에서 구해놓은 </a:t>
            </a:r>
            <a:r>
              <a:rPr lang="ko-KR" altLang="en-US" dirty="0" err="1" smtClean="0"/>
              <a:t>서포트</a:t>
            </a:r>
            <a:r>
              <a:rPr lang="ko-KR" altLang="en-US" dirty="0" smtClean="0"/>
              <a:t> 벡터 집합</a:t>
            </a: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691680" y="3933056"/>
            <a:ext cx="6281949" cy="1793543"/>
            <a:chOff x="1691680" y="3435657"/>
            <a:chExt cx="6281949" cy="1793543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933" y="3435657"/>
              <a:ext cx="6264696" cy="64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4377541"/>
              <a:ext cx="6223143" cy="85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5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8.3.3 </a:t>
            </a:r>
            <a:r>
              <a:rPr lang="ko-KR" altLang="en-US" dirty="0" smtClean="0"/>
              <a:t>학습과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i="1" dirty="0" smtClean="0"/>
              <a:t>M</a:t>
            </a:r>
            <a:r>
              <a:rPr lang="ko-KR" altLang="en-US" dirty="0" smtClean="0"/>
              <a:t>개의 부류로 분류하는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으로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 공부한 </a:t>
            </a:r>
            <a:r>
              <a:rPr lang="en-US" altLang="ko-KR" dirty="0" smtClean="0"/>
              <a:t>SVM</a:t>
            </a:r>
            <a:r>
              <a:rPr lang="ko-KR" altLang="en-US" dirty="0" smtClean="0"/>
              <a:t>은 이진 분류기</a:t>
            </a:r>
            <a:endParaRPr lang="en-US" altLang="ko-KR" dirty="0" smtClean="0">
              <a:latin typeface="맑은 고딕"/>
              <a:ea typeface="맑은 고딕"/>
            </a:endParaRPr>
          </a:p>
          <a:p>
            <a:pPr lvl="1"/>
            <a:r>
              <a:rPr lang="en-US" altLang="ko-KR" i="1" dirty="0" smtClean="0">
                <a:cs typeface="Times New Roman"/>
              </a:rPr>
              <a:t>M</a:t>
            </a:r>
            <a:r>
              <a:rPr lang="en-US" altLang="ko-KR" dirty="0" smtClean="0">
                <a:cs typeface="Times New Roman"/>
              </a:rPr>
              <a:t> </a:t>
            </a:r>
            <a:r>
              <a:rPr lang="ko-KR" altLang="en-US" dirty="0" smtClean="0">
                <a:cs typeface="Times New Roman"/>
              </a:rPr>
              <a:t>부류로 확장하는 두 가지 방법</a:t>
            </a:r>
            <a:r>
              <a:rPr lang="en-US" altLang="ko-KR" dirty="0" smtClean="0">
                <a:cs typeface="Times New Roman"/>
              </a:rPr>
              <a:t>: </a:t>
            </a:r>
            <a:r>
              <a:rPr lang="en-US" altLang="ko-KR" dirty="0" smtClean="0">
                <a:latin typeface="맑은 고딕"/>
                <a:ea typeface="맑은 고딕"/>
              </a:rPr>
              <a:t>1:</a:t>
            </a:r>
            <a:r>
              <a:rPr lang="en-US" altLang="ko-KR" i="1" dirty="0" smtClean="0">
                <a:latin typeface="맑은 고딕"/>
                <a:ea typeface="맑은 고딕"/>
              </a:rPr>
              <a:t>M</a:t>
            </a:r>
            <a:r>
              <a:rPr lang="en-US" altLang="ko-KR" dirty="0" smtClean="0">
                <a:latin typeface="맑은 고딕"/>
                <a:ea typeface="맑은 고딕"/>
              </a:rPr>
              <a:t>-1 </a:t>
            </a:r>
            <a:r>
              <a:rPr lang="ko-KR" altLang="en-US" dirty="0" smtClean="0">
                <a:latin typeface="맑은 고딕"/>
                <a:ea typeface="맑은 고딕"/>
              </a:rPr>
              <a:t>방법과 </a:t>
            </a:r>
            <a:r>
              <a:rPr lang="en-US" altLang="ko-KR" dirty="0" smtClean="0">
                <a:latin typeface="맑은 고딕"/>
                <a:ea typeface="맑은 고딕"/>
              </a:rPr>
              <a:t>1:1 </a:t>
            </a:r>
            <a:r>
              <a:rPr lang="ko-KR" altLang="en-US" dirty="0" smtClean="0">
                <a:latin typeface="맑은 고딕"/>
                <a:ea typeface="맑은 고딕"/>
              </a:rPr>
              <a:t>방법</a:t>
            </a:r>
            <a:endParaRPr lang="en-US" altLang="ko-KR" dirty="0" smtClean="0"/>
          </a:p>
          <a:p>
            <a:pPr lvl="1"/>
            <a:r>
              <a:rPr lang="en-US" altLang="ko-KR" dirty="0"/>
              <a:t>1:</a:t>
            </a:r>
            <a:r>
              <a:rPr lang="en-US" altLang="ko-KR" i="1" dirty="0"/>
              <a:t>M</a:t>
            </a:r>
            <a:r>
              <a:rPr lang="en-US" altLang="ko-KR" dirty="0"/>
              <a:t>-1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i="1" baseline="-25000" dirty="0" smtClean="0">
                <a:latin typeface="Times New Roman"/>
                <a:cs typeface="Times New Roman"/>
              </a:rPr>
              <a:t>j</a:t>
            </a:r>
            <a:r>
              <a:rPr lang="ko-KR" altLang="en-US" dirty="0" smtClean="0">
                <a:latin typeface="Times New Roman"/>
                <a:cs typeface="Times New Roman"/>
              </a:rPr>
              <a:t>와 나머지 </a:t>
            </a:r>
            <a:r>
              <a:rPr lang="en-US" altLang="ko-KR" i="1" dirty="0" smtClean="0">
                <a:latin typeface="Times New Roman"/>
                <a:cs typeface="Times New Roman"/>
              </a:rPr>
              <a:t>M</a:t>
            </a:r>
            <a:r>
              <a:rPr lang="en-US" altLang="ko-KR" dirty="0" smtClean="0">
                <a:latin typeface="Times New Roman"/>
                <a:cs typeface="Times New Roman"/>
              </a:rPr>
              <a:t>-1 </a:t>
            </a:r>
            <a:r>
              <a:rPr lang="ko-KR" altLang="en-US" dirty="0" smtClean="0">
                <a:latin typeface="Times New Roman"/>
                <a:cs typeface="Times New Roman"/>
              </a:rPr>
              <a:t>개 부류를 분류하는 이진 </a:t>
            </a:r>
            <a:r>
              <a:rPr lang="en-US" altLang="ko-KR" dirty="0" smtClean="0">
                <a:latin typeface="Times New Roman"/>
                <a:cs typeface="Times New Roman"/>
              </a:rPr>
              <a:t>SVM</a:t>
            </a:r>
            <a:r>
              <a:rPr lang="ko-KR" altLang="en-US" dirty="0" smtClean="0">
                <a:latin typeface="Times New Roman"/>
                <a:cs typeface="Times New Roman"/>
              </a:rPr>
              <a:t>을 </a:t>
            </a:r>
            <a:r>
              <a:rPr lang="en-US" altLang="ko-KR" i="1" dirty="0" smtClean="0">
                <a:latin typeface="Times New Roman"/>
                <a:cs typeface="Times New Roman"/>
              </a:rPr>
              <a:t>M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</a:rPr>
              <a:t>개 제작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endParaRPr lang="en-US" altLang="ko-KR" dirty="0">
              <a:latin typeface="Times New Roman"/>
              <a:cs typeface="Times New Roman"/>
            </a:endParaRP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r>
              <a:rPr lang="en-US" altLang="ko-KR" dirty="0" smtClean="0">
                <a:latin typeface="Times New Roman"/>
                <a:cs typeface="Times New Roman"/>
              </a:rPr>
              <a:t>1:1 </a:t>
            </a:r>
            <a:r>
              <a:rPr lang="ko-KR" altLang="en-US" dirty="0" smtClean="0">
                <a:latin typeface="Times New Roman"/>
                <a:cs typeface="Times New Roman"/>
              </a:rPr>
              <a:t>방법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r>
              <a:rPr lang="ko-KR" altLang="en-US" dirty="0" smtClean="0">
                <a:latin typeface="Times New Roman"/>
                <a:cs typeface="Times New Roman"/>
              </a:rPr>
              <a:t>모든 부류 쌍에 대해 이진 </a:t>
            </a:r>
            <a:r>
              <a:rPr lang="en-US" altLang="ko-KR" dirty="0" smtClean="0">
                <a:latin typeface="Times New Roman"/>
                <a:cs typeface="Times New Roman"/>
              </a:rPr>
              <a:t>SVM </a:t>
            </a:r>
            <a:r>
              <a:rPr lang="ko-KR" altLang="en-US" dirty="0" smtClean="0">
                <a:latin typeface="Times New Roman"/>
                <a:cs typeface="Times New Roman"/>
              </a:rPr>
              <a:t>제작</a:t>
            </a:r>
            <a:r>
              <a:rPr lang="en-US" altLang="ko-KR" dirty="0" smtClean="0">
                <a:latin typeface="Times New Roman"/>
                <a:cs typeface="Times New Roman"/>
              </a:rPr>
              <a:t> (</a:t>
            </a:r>
            <a:r>
              <a:rPr lang="ko-KR" altLang="en-US" dirty="0" smtClean="0">
                <a:latin typeface="Times New Roman"/>
                <a:cs typeface="Times New Roman"/>
              </a:rPr>
              <a:t>총 </a:t>
            </a:r>
            <a:r>
              <a:rPr lang="en-US" altLang="ko-KR" i="1" dirty="0" smtClean="0">
                <a:latin typeface="Times New Roman"/>
                <a:cs typeface="Times New Roman"/>
              </a:rPr>
              <a:t>M</a:t>
            </a:r>
            <a:r>
              <a:rPr lang="en-US" altLang="ko-KR" dirty="0" smtClean="0">
                <a:latin typeface="Times New Roman"/>
                <a:cs typeface="Times New Roman"/>
              </a:rPr>
              <a:t>(</a:t>
            </a:r>
            <a:r>
              <a:rPr lang="en-US" altLang="ko-KR" i="1" dirty="0" smtClean="0">
                <a:latin typeface="Times New Roman"/>
                <a:cs typeface="Times New Roman"/>
              </a:rPr>
              <a:t>M</a:t>
            </a:r>
            <a:r>
              <a:rPr lang="en-US" altLang="ko-KR" dirty="0" smtClean="0">
                <a:latin typeface="Times New Roman"/>
                <a:cs typeface="Times New Roman"/>
              </a:rPr>
              <a:t>-1)/2 </a:t>
            </a:r>
            <a:r>
              <a:rPr lang="ko-KR" altLang="en-US" dirty="0" smtClean="0">
                <a:latin typeface="Times New Roman"/>
                <a:cs typeface="Times New Roman"/>
              </a:rPr>
              <a:t>개</a:t>
            </a:r>
            <a:r>
              <a:rPr lang="en-US" altLang="ko-KR" dirty="0" smtClean="0">
                <a:latin typeface="Times New Roman"/>
                <a:cs typeface="Times New Roman"/>
              </a:rPr>
              <a:t>)</a:t>
            </a:r>
          </a:p>
          <a:p>
            <a:pPr lvl="2"/>
            <a:r>
              <a:rPr lang="ko-KR" altLang="en-US" dirty="0" smtClean="0">
                <a:latin typeface="Times New Roman"/>
                <a:cs typeface="Times New Roman"/>
              </a:rPr>
              <a:t>투표로 부류를 정함</a:t>
            </a:r>
            <a:endParaRPr lang="en-US" altLang="ko-KR" dirty="0">
              <a:latin typeface="Times New Roman"/>
              <a:cs typeface="Times New Roman"/>
            </a:endParaRP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endParaRPr lang="en-US" altLang="ko-KR" dirty="0">
              <a:latin typeface="Times New Roman"/>
              <a:cs typeface="Times New Roman"/>
            </a:endParaRP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marL="447675" lvl="2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32" y="2906537"/>
            <a:ext cx="5760640" cy="65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4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8.1.1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지도 학습과 비지도 학습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</a:t>
            </a: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.1.2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재 샘플링을 이용한 성능 평가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 </a:t>
            </a:r>
            <a:r>
              <a:rPr lang="ko-KR" altLang="en-US" dirty="0"/>
              <a:t>기계 학습의 기초</a:t>
            </a:r>
          </a:p>
        </p:txBody>
      </p:sp>
    </p:spTree>
    <p:extLst>
      <p:ext uri="{BB962C8B-B14F-4D97-AF65-F5344CB8AC3E}">
        <p14:creationId xmlns:p14="http://schemas.microsoft.com/office/powerpoint/2010/main" val="19214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8.3.3 </a:t>
            </a:r>
            <a:r>
              <a:rPr lang="ko-KR" altLang="en-US" dirty="0" smtClean="0"/>
              <a:t>학습과 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SVM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설정해야 하는 매개변수가 적음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식 </a:t>
            </a:r>
            <a:r>
              <a:rPr lang="en-US" altLang="ko-KR" dirty="0" smtClean="0"/>
              <a:t>(8.21)</a:t>
            </a:r>
            <a:r>
              <a:rPr lang="ko-KR" altLang="en-US" dirty="0" smtClean="0"/>
              <a:t>의 </a:t>
            </a:r>
            <a:r>
              <a:rPr lang="en-US" altLang="ko-KR" i="1" dirty="0" smtClean="0"/>
              <a:t>C</a:t>
            </a:r>
            <a:r>
              <a:rPr lang="ko-KR" altLang="en-US" dirty="0" smtClean="0"/>
              <a:t> 그리고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커널</a:t>
            </a:r>
            <a:r>
              <a:rPr lang="ko-KR" altLang="en-US" dirty="0" smtClean="0"/>
              <a:t> 종류와 그에 따른 매개변수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최적 </a:t>
            </a:r>
            <a:r>
              <a:rPr lang="ko-KR" altLang="en-US" dirty="0" err="1" smtClean="0"/>
              <a:t>커널을</a:t>
            </a:r>
            <a:r>
              <a:rPr lang="ko-KR" altLang="en-US" dirty="0" smtClean="0"/>
              <a:t> 자동 선택하는 방법은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성능 실험으로 결정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도움이 되는 가이드라인 </a:t>
            </a:r>
            <a:r>
              <a:rPr lang="en-US" altLang="ko-KR" dirty="0" smtClean="0"/>
              <a:t>[Hsu2014]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공개 소프트웨어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SVMLight</a:t>
            </a:r>
            <a:r>
              <a:rPr lang="en-US" altLang="ko-KR" dirty="0" smtClean="0"/>
              <a:t>(http</a:t>
            </a:r>
            <a:r>
              <a:rPr lang="en-US" altLang="ko-KR" dirty="0"/>
              <a:t>://svmlight.joachims.org/)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</a:t>
            </a:r>
            <a:r>
              <a:rPr lang="en-US" altLang="ko-KR" dirty="0"/>
              <a:t>. </a:t>
            </a:r>
            <a:r>
              <a:rPr lang="en-US" altLang="ko-KR" dirty="0" err="1"/>
              <a:t>Joachims</a:t>
            </a:r>
            <a:r>
              <a:rPr lang="ko-KR" altLang="en-US" dirty="0"/>
              <a:t>이 개발한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학습은 </a:t>
            </a:r>
            <a:r>
              <a:rPr lang="en-US" altLang="ko-KR" dirty="0" err="1"/>
              <a:t>Osuna</a:t>
            </a:r>
            <a:r>
              <a:rPr lang="en-US" altLang="ko-KR" dirty="0"/>
              <a:t> </a:t>
            </a:r>
            <a:r>
              <a:rPr lang="ko-KR" altLang="en-US" dirty="0" smtClean="0"/>
              <a:t>알고리즘 사용 </a:t>
            </a:r>
            <a:r>
              <a:rPr lang="en-US" altLang="ko-KR" dirty="0" smtClean="0"/>
              <a:t>[Joachims99]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LIBSVM(http</a:t>
            </a:r>
            <a:r>
              <a:rPr lang="en-US" altLang="ko-KR" dirty="0"/>
              <a:t>://www.csie.ntu.edu.tw/~cjlin/libsvm)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Chih</a:t>
            </a:r>
            <a:r>
              <a:rPr lang="en-US" altLang="ko-KR" dirty="0" smtClean="0"/>
              <a:t>-Chung </a:t>
            </a:r>
            <a:r>
              <a:rPr lang="en-US" altLang="ko-KR" dirty="0"/>
              <a:t>Chang</a:t>
            </a:r>
            <a:r>
              <a:rPr lang="ko-KR" altLang="en-US" dirty="0"/>
              <a:t>과 </a:t>
            </a:r>
            <a:r>
              <a:rPr lang="en-US" altLang="ko-KR" dirty="0" err="1"/>
              <a:t>Chih</a:t>
            </a:r>
            <a:r>
              <a:rPr lang="en-US" altLang="ko-KR" dirty="0"/>
              <a:t>-Jen Lin</a:t>
            </a:r>
            <a:r>
              <a:rPr lang="ko-KR" altLang="en-US" dirty="0"/>
              <a:t>이 개발한 </a:t>
            </a:r>
            <a:r>
              <a:rPr lang="ko-KR" altLang="en-US" dirty="0" smtClean="0"/>
              <a:t>소프트웨어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학습은 </a:t>
            </a:r>
            <a:r>
              <a:rPr lang="ko-KR" altLang="en-US" dirty="0"/>
              <a:t>개선된 </a:t>
            </a:r>
            <a:r>
              <a:rPr lang="en-US" altLang="ko-KR" dirty="0"/>
              <a:t>SMO </a:t>
            </a:r>
            <a:r>
              <a:rPr lang="ko-KR" altLang="en-US" dirty="0"/>
              <a:t>알고리즘을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[</a:t>
            </a:r>
            <a:r>
              <a:rPr lang="en-US" altLang="ko-KR" dirty="0"/>
              <a:t>Fan2005, Chang2011].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매개변수를 </a:t>
            </a:r>
            <a:r>
              <a:rPr lang="ko-KR" altLang="en-US" dirty="0"/>
              <a:t>설정하는 실용적인 </a:t>
            </a:r>
            <a:r>
              <a:rPr lang="ko-KR" altLang="en-US" dirty="0" smtClean="0"/>
              <a:t>방법도 제시 </a:t>
            </a:r>
            <a:r>
              <a:rPr lang="en-US" altLang="ko-KR" dirty="0" smtClean="0"/>
              <a:t>[</a:t>
            </a:r>
            <a:r>
              <a:rPr lang="en-US" altLang="ko-KR" dirty="0"/>
              <a:t>Hsu2014</a:t>
            </a:r>
            <a:r>
              <a:rPr lang="en-US" altLang="ko-KR" dirty="0" smtClean="0"/>
              <a:t>]</a:t>
            </a:r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endParaRPr lang="en-US" altLang="ko-KR" dirty="0">
              <a:latin typeface="Times New Roman"/>
              <a:cs typeface="Times New Roman"/>
            </a:endParaRP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pPr marL="447675" lvl="2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89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 bwMode="auto">
          <a:xfrm>
            <a:off x="179512" y="908720"/>
            <a:ext cx="8784976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spcBef>
                <a:spcPct val="20000"/>
              </a:spcBef>
              <a:spcAft>
                <a:spcPts val="300"/>
              </a:spcAft>
              <a:buSzPct val="96000"/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8.4.1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중요한 질문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8.4.2 </a:t>
            </a:r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에이더부스트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8.4.3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나눔손글씨 펜 OTF" pitchFamily="66" charset="-127"/>
                <a:ea typeface="나눔손글씨 펜 OTF" pitchFamily="66" charset="-127"/>
              </a:rPr>
              <a:t>임의 숲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</a:pP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  <a:p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손글씨 펜 OTF" pitchFamily="66" charset="-127"/>
              <a:ea typeface="나눔손글씨 펜 OTF" pitchFamily="66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분류기 앙상블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3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 </a:t>
            </a:r>
            <a:r>
              <a:rPr lang="ko-KR" altLang="en-US" dirty="0" smtClean="0"/>
              <a:t>분류기 앙상블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협동의 중요성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개인이 가진 서로 다른 능력을 하나로 모음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협동하면 더 좋은 결과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분류기 앙상블의 발상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6474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8.4.1 </a:t>
            </a:r>
            <a:r>
              <a:rPr lang="ko-KR" altLang="en-US" dirty="0" smtClean="0"/>
              <a:t>중요한 질문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기초 분류기로 무엇을 사용할까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앞에서 공부한 </a:t>
            </a:r>
            <a:r>
              <a:rPr lang="en-US" altLang="ko-KR" dirty="0" smtClean="0"/>
              <a:t>MLP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SVM? </a:t>
            </a:r>
            <a:r>
              <a:rPr lang="ko-KR" altLang="en-US" dirty="0" smtClean="0"/>
              <a:t>이들은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강한 분류기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앙상블 기법의 전략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강한 분류기를 적게 사용하는 대신</a:t>
            </a:r>
            <a:r>
              <a:rPr lang="en-US" altLang="ko-KR" dirty="0" smtClean="0"/>
              <a:t>, ‘</a:t>
            </a:r>
            <a:r>
              <a:rPr lang="ko-KR" altLang="en-US" dirty="0" smtClean="0">
                <a:solidFill>
                  <a:srgbClr val="0000FF"/>
                </a:solidFill>
              </a:rPr>
              <a:t>약한 분류기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많이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약한 분류기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무작위로 분류하는 임의 짐작보다 약간 나은 성능을 가진 분류기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하나의 특징 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i</a:t>
            </a:r>
            <a:r>
              <a:rPr lang="ko-KR" altLang="en-US" dirty="0" smtClean="0"/>
              <a:t>만 사용하여</a:t>
            </a:r>
            <a:r>
              <a:rPr lang="en-US" altLang="ko-KR" dirty="0" smtClean="0"/>
              <a:t>, </a:t>
            </a:r>
            <a:r>
              <a:rPr lang="en-US" altLang="ko-KR" dirty="0" smtClean="0">
                <a:latin typeface="Times New Roman"/>
                <a:cs typeface="Times New Roman"/>
              </a:rPr>
              <a:t>“</a:t>
            </a:r>
            <a:r>
              <a:rPr lang="en-US" altLang="ko-KR" i="1" dirty="0" smtClean="0"/>
              <a:t>x</a:t>
            </a:r>
            <a:r>
              <a:rPr lang="en-US" altLang="ko-KR" i="1" baseline="-25000" dirty="0" smtClean="0"/>
              <a:t>i</a:t>
            </a:r>
            <a:r>
              <a:rPr lang="en-US" altLang="ko-KR" dirty="0" smtClean="0"/>
              <a:t>&gt;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1</a:t>
            </a:r>
            <a:r>
              <a:rPr lang="en-US" altLang="ko-KR" dirty="0" smtClean="0">
                <a:latin typeface="Times New Roman"/>
                <a:cs typeface="Times New Roman"/>
              </a:rPr>
              <a:t>, </a:t>
            </a:r>
            <a:r>
              <a:rPr lang="ko-KR" altLang="en-US" dirty="0" smtClean="0">
                <a:latin typeface="Times New Roman"/>
                <a:cs typeface="Times New Roman"/>
              </a:rPr>
              <a:t>그렇지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</a:rPr>
              <a:t>않으면 </a:t>
            </a:r>
            <a:r>
              <a:rPr lang="el-GR" altLang="ko-KR" i="1" dirty="0" smtClean="0">
                <a:latin typeface="Times New Roman"/>
                <a:cs typeface="Times New Roman"/>
              </a:rPr>
              <a:t>ω</a:t>
            </a:r>
            <a:r>
              <a:rPr lang="en-US" altLang="ko-KR" baseline="-25000" dirty="0" smtClean="0">
                <a:latin typeface="Times New Roman"/>
                <a:cs typeface="Times New Roman"/>
              </a:rPr>
              <a:t>2</a:t>
            </a:r>
            <a:r>
              <a:rPr lang="en-US" altLang="ko-KR" dirty="0" smtClean="0">
                <a:latin typeface="Times New Roman"/>
                <a:cs typeface="Times New Roman"/>
              </a:rPr>
              <a:t>”</a:t>
            </a:r>
          </a:p>
          <a:p>
            <a:pPr lvl="2"/>
            <a:endParaRPr lang="en-US" altLang="ko-KR" dirty="0" smtClean="0">
              <a:latin typeface="Times New Roman"/>
              <a:cs typeface="Times New Roman"/>
            </a:endParaRPr>
          </a:p>
          <a:p>
            <a:r>
              <a:rPr lang="ko-KR" altLang="en-US" dirty="0" smtClean="0">
                <a:latin typeface="Times New Roman"/>
                <a:cs typeface="Times New Roman"/>
              </a:rPr>
              <a:t>여러 개의 분류기를 어떻게 결합할 것인가</a:t>
            </a:r>
            <a:r>
              <a:rPr lang="en-US" altLang="ko-KR" dirty="0" smtClean="0">
                <a:latin typeface="Times New Roman"/>
                <a:cs typeface="Times New Roman"/>
              </a:rPr>
              <a:t>?</a:t>
            </a:r>
          </a:p>
          <a:p>
            <a:pPr lvl="1"/>
            <a:r>
              <a:rPr lang="ko-KR" altLang="en-US" dirty="0" smtClean="0">
                <a:latin typeface="Times New Roman"/>
                <a:cs typeface="Times New Roman"/>
              </a:rPr>
              <a:t>주로 가중 투표 </a:t>
            </a:r>
            <a:r>
              <a:rPr lang="ko-KR" altLang="en-US" dirty="0">
                <a:latin typeface="Times New Roman"/>
                <a:cs typeface="Times New Roman"/>
              </a:rPr>
              <a:t>방식 </a:t>
            </a:r>
            <a:r>
              <a:rPr lang="ko-KR" altLang="en-US" dirty="0" smtClean="0">
                <a:latin typeface="Times New Roman"/>
                <a:cs typeface="Times New Roman"/>
              </a:rPr>
              <a:t>사용</a:t>
            </a:r>
            <a:r>
              <a:rPr lang="en-US" altLang="ko-KR" dirty="0" smtClean="0">
                <a:latin typeface="Times New Roman"/>
                <a:cs typeface="Times New Roman"/>
              </a:rPr>
              <a:t>: </a:t>
            </a:r>
            <a:r>
              <a:rPr lang="ko-KR" altLang="en-US" dirty="0" smtClean="0">
                <a:latin typeface="Times New Roman"/>
                <a:cs typeface="Times New Roman"/>
              </a:rPr>
              <a:t>최다 득표한 부류로 분류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r>
              <a:rPr lang="en-US" altLang="ko-KR" i="1" dirty="0" smtClean="0">
                <a:cs typeface="Times New Roman"/>
              </a:rPr>
              <a:t>k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  <a:r>
              <a:rPr lang="ko-KR" altLang="en-US" dirty="0">
                <a:latin typeface="Times New Roman"/>
                <a:cs typeface="Times New Roman"/>
              </a:rPr>
              <a:t>번째 분류기의 출력을 </a:t>
            </a:r>
            <a:r>
              <a:rPr lang="en-US" altLang="ko-KR" i="1" dirty="0" err="1">
                <a:cs typeface="Times New Roman"/>
              </a:rPr>
              <a:t>L</a:t>
            </a:r>
            <a:r>
              <a:rPr lang="en-US" altLang="ko-KR" i="1" baseline="-25000" dirty="0" err="1">
                <a:cs typeface="Times New Roman"/>
              </a:rPr>
              <a:t>k</a:t>
            </a:r>
            <a:r>
              <a:rPr lang="en-US" altLang="ko-KR" dirty="0">
                <a:cs typeface="Times New Roman"/>
              </a:rPr>
              <a:t>=(</a:t>
            </a:r>
            <a:r>
              <a:rPr lang="en-US" altLang="ko-KR" i="1" dirty="0">
                <a:cs typeface="Times New Roman"/>
              </a:rPr>
              <a:t>l</a:t>
            </a:r>
            <a:r>
              <a:rPr lang="en-US" altLang="ko-KR" i="1" baseline="-25000" dirty="0">
                <a:cs typeface="Times New Roman"/>
              </a:rPr>
              <a:t>k</a:t>
            </a:r>
            <a:r>
              <a:rPr lang="en-US" altLang="ko-KR" baseline="-25000" dirty="0">
                <a:cs typeface="Times New Roman"/>
              </a:rPr>
              <a:t>1</a:t>
            </a:r>
            <a:r>
              <a:rPr lang="en-US" altLang="ko-KR" dirty="0">
                <a:cs typeface="Times New Roman"/>
              </a:rPr>
              <a:t>, </a:t>
            </a:r>
            <a:r>
              <a:rPr lang="en-US" altLang="ko-KR" i="1" dirty="0">
                <a:cs typeface="Times New Roman"/>
              </a:rPr>
              <a:t>l</a:t>
            </a:r>
            <a:r>
              <a:rPr lang="en-US" altLang="ko-KR" i="1" baseline="-25000" dirty="0">
                <a:cs typeface="Times New Roman"/>
              </a:rPr>
              <a:t>k</a:t>
            </a:r>
            <a:r>
              <a:rPr lang="en-US" altLang="ko-KR" baseline="-25000" dirty="0">
                <a:cs typeface="Times New Roman"/>
              </a:rPr>
              <a:t>2</a:t>
            </a:r>
            <a:r>
              <a:rPr lang="en-US" altLang="ko-KR" dirty="0">
                <a:cs typeface="Times New Roman"/>
              </a:rPr>
              <a:t>, …, </a:t>
            </a:r>
            <a:r>
              <a:rPr lang="en-US" altLang="ko-KR" i="1" dirty="0" err="1">
                <a:cs typeface="Times New Roman"/>
              </a:rPr>
              <a:t>l</a:t>
            </a:r>
            <a:r>
              <a:rPr lang="en-US" altLang="ko-KR" i="1" baseline="-25000" dirty="0" err="1">
                <a:cs typeface="Times New Roman"/>
              </a:rPr>
              <a:t>km</a:t>
            </a:r>
            <a:r>
              <a:rPr lang="en-US" altLang="ko-KR" dirty="0">
                <a:cs typeface="Times New Roman"/>
              </a:rPr>
              <a:t>), </a:t>
            </a:r>
            <a:r>
              <a:rPr lang="ko-KR" altLang="en-US" dirty="0">
                <a:cs typeface="Times New Roman"/>
              </a:rPr>
              <a:t>신뢰도를 </a:t>
            </a:r>
            <a:r>
              <a:rPr lang="el-GR" altLang="ko-KR" i="1" dirty="0">
                <a:cs typeface="Times New Roman"/>
              </a:rPr>
              <a:t>α</a:t>
            </a:r>
            <a:r>
              <a:rPr lang="en-US" altLang="ko-KR" i="1" baseline="-25000" dirty="0">
                <a:cs typeface="Times New Roman"/>
              </a:rPr>
              <a:t>k</a:t>
            </a:r>
            <a:r>
              <a:rPr lang="ko-KR" altLang="en-US" dirty="0">
                <a:cs typeface="Times New Roman"/>
              </a:rPr>
              <a:t>라 </a:t>
            </a:r>
            <a:r>
              <a:rPr lang="ko-KR" altLang="en-US" dirty="0" smtClean="0">
                <a:cs typeface="Times New Roman"/>
              </a:rPr>
              <a:t>표기하면</a:t>
            </a:r>
            <a:r>
              <a:rPr lang="en-US" altLang="ko-KR" dirty="0" smtClean="0">
                <a:cs typeface="Times New Roman"/>
              </a:rPr>
              <a:t>,</a:t>
            </a:r>
            <a:endParaRPr lang="en-US" altLang="ko-KR" dirty="0">
              <a:cs typeface="Times New Roman"/>
            </a:endParaRPr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016164"/>
            <a:ext cx="5112568" cy="58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8.4.1 </a:t>
            </a:r>
            <a:r>
              <a:rPr lang="ko-KR" altLang="en-US" dirty="0" smtClean="0"/>
              <a:t>중요한 질문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기초 분류기를 어떻게 만들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err="1" smtClean="0"/>
              <a:t>붓스트랩을</a:t>
            </a:r>
            <a:r>
              <a:rPr lang="ko-KR" altLang="en-US" dirty="0" smtClean="0"/>
              <a:t> 확장한 </a:t>
            </a:r>
            <a:r>
              <a:rPr lang="ko-KR" altLang="en-US" dirty="0" err="1" smtClean="0"/>
              <a:t>배깅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smtClean="0"/>
              <a:t>부분 공간 방법 </a:t>
            </a:r>
            <a:r>
              <a:rPr lang="en-US" altLang="ko-KR" dirty="0" smtClean="0"/>
              <a:t>[Ho98]</a:t>
            </a:r>
          </a:p>
          <a:p>
            <a:pPr lvl="2"/>
            <a:r>
              <a:rPr lang="ko-KR" altLang="en-US" dirty="0" smtClean="0"/>
              <a:t>특징의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 공간을 임의로 여럿 뽑고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부분 공간에서 분류기 제작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36620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61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8.4.2 </a:t>
            </a:r>
            <a:r>
              <a:rPr lang="ko-KR" altLang="en-US" dirty="0" err="1" smtClean="0"/>
              <a:t>에이더부스트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부스팅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배깅에</a:t>
            </a:r>
            <a:r>
              <a:rPr lang="ko-KR" altLang="en-US" dirty="0" smtClean="0"/>
              <a:t> 비해 정교한 재 샘플링 사용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k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번째 분류기 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k</a:t>
            </a:r>
            <a:r>
              <a:rPr lang="ko-KR" altLang="en-US" dirty="0" smtClean="0"/>
              <a:t>와 그 다음의 </a:t>
            </a:r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k</a:t>
            </a:r>
            <a:r>
              <a:rPr lang="en-US" altLang="ko-KR" baseline="-25000" dirty="0" smtClean="0"/>
              <a:t>+1</a:t>
            </a:r>
            <a:r>
              <a:rPr lang="ko-KR" altLang="en-US" dirty="0" smtClean="0"/>
              <a:t>이 </a:t>
            </a:r>
            <a:r>
              <a:rPr lang="ko-KR" altLang="en-US" dirty="0" smtClean="0">
                <a:solidFill>
                  <a:srgbClr val="0000FF"/>
                </a:solidFill>
              </a:rPr>
              <a:t>연관성</a:t>
            </a:r>
            <a:r>
              <a:rPr lang="ko-KR" altLang="en-US" dirty="0" smtClean="0"/>
              <a:t>을 가지도록 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집합 </a:t>
            </a:r>
            <a:r>
              <a:rPr lang="en-US" altLang="ko-KR" i="1" dirty="0" smtClean="0"/>
              <a:t>X</a:t>
            </a:r>
            <a:r>
              <a:rPr lang="ko-KR" altLang="en-US" dirty="0" smtClean="0"/>
              <a:t>에 있는 샘플은 </a:t>
            </a:r>
            <a:r>
              <a:rPr lang="en-US" altLang="ko-KR" i="1" dirty="0" err="1" smtClean="0"/>
              <a:t>c</a:t>
            </a:r>
            <a:r>
              <a:rPr lang="en-US" altLang="ko-KR" i="1" baseline="-25000" dirty="0" err="1" smtClean="0"/>
              <a:t>k</a:t>
            </a:r>
            <a:r>
              <a:rPr lang="ko-KR" altLang="en-US" dirty="0" smtClean="0"/>
              <a:t>가 맞추는 것과 틀리는 것으로 구분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맞춘 샘플은 가중치를 낮추고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틀린 샘플은 여전히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까다로운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상대이므로 가중치를 높여줌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c</a:t>
            </a:r>
            <a:r>
              <a:rPr lang="en-US" altLang="ko-KR" i="1" baseline="-25000" dirty="0" smtClean="0"/>
              <a:t>k</a:t>
            </a:r>
            <a:r>
              <a:rPr lang="en-US" altLang="ko-KR" baseline="-25000" dirty="0" smtClean="0"/>
              <a:t>+1</a:t>
            </a:r>
            <a:r>
              <a:rPr lang="ko-KR" altLang="en-US" dirty="0" smtClean="0"/>
              <a:t>은 가중치를 고려하여 학습함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가장 널리 쓰이는 </a:t>
            </a:r>
            <a:r>
              <a:rPr lang="ko-KR" altLang="en-US" dirty="0" err="1" smtClean="0"/>
              <a:t>부스팅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에이더부스트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가중치를 가지고 출발 </a:t>
            </a:r>
            <a:r>
              <a:rPr lang="en-US" altLang="ko-KR" dirty="0" smtClean="0"/>
              <a:t>(2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가중치를 고려한 학습 </a:t>
            </a:r>
            <a:r>
              <a:rPr lang="en-US" altLang="ko-KR" dirty="0" smtClean="0"/>
              <a:t>(4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분류기의 신뢰도 계산 </a:t>
            </a:r>
            <a:r>
              <a:rPr lang="en-US" altLang="ko-KR" dirty="0" smtClean="0"/>
              <a:t>(8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가중치 갱신 </a:t>
            </a:r>
            <a:r>
              <a:rPr lang="en-US" altLang="ko-KR" dirty="0" smtClean="0"/>
              <a:t>(10~12</a:t>
            </a:r>
            <a:r>
              <a:rPr lang="ko-KR" altLang="en-US" dirty="0" smtClean="0"/>
              <a:t>행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686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8.4.2 </a:t>
            </a:r>
            <a:r>
              <a:rPr lang="ko-KR" altLang="en-US" dirty="0" err="1" smtClean="0"/>
              <a:t>에이더부스트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986904"/>
            <a:ext cx="6048672" cy="568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9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8.4.2 </a:t>
            </a:r>
            <a:r>
              <a:rPr lang="ko-KR" altLang="en-US" dirty="0" err="1" smtClean="0"/>
              <a:t>에이더부스트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가중치를 고려한 분류기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가중치가 큰 샘플의 선택 확률을 높게 하는 기법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가중치가 큰 샘플을 틀리면 더 큰 벌점을 주는 기법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에이더부스트는</a:t>
            </a:r>
            <a:r>
              <a:rPr lang="ko-KR" altLang="en-US" dirty="0" smtClean="0"/>
              <a:t> 분류기의 신뢰도를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 </a:t>
            </a:r>
            <a:r>
              <a:rPr lang="en-US" altLang="ko-KR" dirty="0" smtClean="0"/>
              <a:t>(8.29)</a:t>
            </a:r>
            <a:r>
              <a:rPr lang="ko-KR" altLang="en-US" dirty="0" smtClean="0"/>
              <a:t>의 가중 투표에 활용 가능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16832"/>
            <a:ext cx="5832648" cy="69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64" y="3528422"/>
            <a:ext cx="3652900" cy="69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1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원리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분류기가 </a:t>
            </a:r>
            <a:r>
              <a:rPr lang="ko-KR" altLang="en-US" dirty="0" smtClean="0">
                <a:solidFill>
                  <a:srgbClr val="0000FF"/>
                </a:solidFill>
              </a:rPr>
              <a:t>독립성</a:t>
            </a:r>
            <a:r>
              <a:rPr lang="ko-KR" altLang="en-US" dirty="0" smtClean="0"/>
              <a:t>을 가지도록 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기초 분류기로 트리 분류기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트리 분류기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2"/>
            <a:ext cx="4896544" cy="2920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5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트리 분류기의 인식 알고리즘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2997"/>
            <a:ext cx="5328592" cy="376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7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 </a:t>
            </a:r>
            <a:r>
              <a:rPr lang="ko-KR" altLang="en-US" dirty="0"/>
              <a:t>기계 학습의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Mitchell</a:t>
            </a:r>
            <a:r>
              <a:rPr lang="ko-KR" altLang="en-US" dirty="0" smtClean="0"/>
              <a:t>의 정의</a:t>
            </a:r>
            <a:endParaRPr lang="en-US" altLang="ko-KR" dirty="0" smtClean="0"/>
          </a:p>
          <a:p>
            <a:pPr lvl="1"/>
            <a:r>
              <a:rPr lang="en-US" altLang="ko-KR" dirty="0"/>
              <a:t>“A computer program is said to learn from experience E with respect to some class of tasks T </a:t>
            </a:r>
            <a:r>
              <a:rPr lang="en-US" altLang="ko-KR" dirty="0" err="1" smtClean="0"/>
              <a:t>andperformance</a:t>
            </a:r>
            <a:r>
              <a:rPr lang="en-US" altLang="ko-KR" dirty="0" smtClean="0"/>
              <a:t> </a:t>
            </a:r>
            <a:r>
              <a:rPr lang="en-US" altLang="ko-KR" dirty="0"/>
              <a:t>measure P, if its performance at tasks in T, as measured by P, improves with experience E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266700" lvl="1" indent="0">
              <a:buNone/>
            </a:pPr>
            <a:r>
              <a:rPr lang="en-US" altLang="ko-KR" dirty="0" smtClean="0">
                <a:latin typeface="맑은 고딕"/>
                <a:ea typeface="맑은 고딕"/>
              </a:rPr>
              <a:t>→ </a:t>
            </a:r>
            <a:r>
              <a:rPr lang="ko-KR" altLang="en-US" dirty="0" smtClean="0"/>
              <a:t>어떤 </a:t>
            </a:r>
            <a:r>
              <a:rPr lang="ko-KR" altLang="en-US" dirty="0"/>
              <a:t>컴퓨터 프로그램이 </a:t>
            </a:r>
            <a:r>
              <a:rPr lang="en-US" altLang="ko-KR" dirty="0"/>
              <a:t>T</a:t>
            </a:r>
            <a:r>
              <a:rPr lang="ko-KR" altLang="en-US" dirty="0"/>
              <a:t>라는 작업을 수행한다</a:t>
            </a:r>
            <a:r>
              <a:rPr lang="en-US" altLang="ko-KR" dirty="0"/>
              <a:t>. </a:t>
            </a:r>
            <a:r>
              <a:rPr lang="ko-KR" altLang="en-US" dirty="0"/>
              <a:t>이 프로그램의 성능을 </a:t>
            </a:r>
            <a:r>
              <a:rPr lang="en-US" altLang="ko-KR" dirty="0"/>
              <a:t>P</a:t>
            </a:r>
            <a:r>
              <a:rPr lang="ko-KR" altLang="en-US" dirty="0"/>
              <a:t>라는 척도로 평가했을 때 경험 </a:t>
            </a:r>
            <a:r>
              <a:rPr lang="en-US" altLang="ko-KR" dirty="0"/>
              <a:t>E</a:t>
            </a:r>
            <a:r>
              <a:rPr lang="ko-KR" altLang="en-US" dirty="0"/>
              <a:t>를 통해 </a:t>
            </a:r>
            <a:r>
              <a:rPr lang="ko-KR" altLang="en-US" dirty="0" smtClean="0"/>
              <a:t>성능이 개선된다면 </a:t>
            </a:r>
            <a:r>
              <a:rPr lang="ko-KR" altLang="en-US" dirty="0"/>
              <a:t>이 프로그램은 학습을 한다고 말할 수 있다</a:t>
            </a:r>
            <a:r>
              <a:rPr lang="en-US" altLang="ko-KR" dirty="0"/>
              <a:t>[ Mitchell97, 2</a:t>
            </a:r>
            <a:r>
              <a:rPr lang="ko-KR" altLang="en-US" dirty="0"/>
              <a:t>쪽</a:t>
            </a:r>
            <a:r>
              <a:rPr lang="en-US" altLang="ko-KR" dirty="0" smtClean="0"/>
              <a:t>].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컴퓨터 비전에 대입하면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T</a:t>
            </a:r>
            <a:r>
              <a:rPr lang="en-US" altLang="ko-KR" dirty="0" smtClean="0"/>
              <a:t>=</a:t>
            </a:r>
            <a:r>
              <a:rPr lang="ko-KR" altLang="en-US" dirty="0" smtClean="0"/>
              <a:t>분류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인식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i="1" dirty="0" smtClean="0"/>
              <a:t>E</a:t>
            </a:r>
            <a:r>
              <a:rPr lang="en-US" altLang="ko-KR" dirty="0" smtClean="0"/>
              <a:t>=</a:t>
            </a:r>
            <a:r>
              <a:rPr lang="ko-KR" altLang="en-US" dirty="0" smtClean="0"/>
              <a:t>학습 집합</a:t>
            </a:r>
            <a:endParaRPr lang="en-US" altLang="ko-KR" dirty="0" smtClean="0"/>
          </a:p>
          <a:p>
            <a:pPr lvl="2"/>
            <a:r>
              <a:rPr lang="en-US" altLang="ko-KR" i="1" dirty="0" smtClean="0"/>
              <a:t>P</a:t>
            </a:r>
            <a:r>
              <a:rPr lang="en-US" altLang="ko-KR" dirty="0" smtClean="0"/>
              <a:t>=</a:t>
            </a:r>
            <a:r>
              <a:rPr lang="ko-KR" altLang="en-US" dirty="0" smtClean="0"/>
              <a:t>인식률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830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트리 분류기의 학습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노드의</a:t>
            </a:r>
            <a:r>
              <a:rPr lang="ko-KR" altLang="en-US" dirty="0" smtClean="0"/>
              <a:t> </a:t>
            </a:r>
            <a:r>
              <a:rPr lang="ko-KR" altLang="en-US" dirty="0"/>
              <a:t>질문 </a:t>
            </a:r>
            <a:r>
              <a:rPr lang="en-US" altLang="ko-KR" i="1" dirty="0"/>
              <a:t>Q</a:t>
            </a:r>
            <a:r>
              <a:rPr lang="ko-KR" altLang="en-US" dirty="0"/>
              <a:t>를 만드는 방법과 잎 </a:t>
            </a:r>
            <a:r>
              <a:rPr lang="ko-KR" altLang="en-US" dirty="0" err="1"/>
              <a:t>노드에</a:t>
            </a:r>
            <a:r>
              <a:rPr lang="ko-KR" altLang="en-US" dirty="0"/>
              <a:t> 부류를 할당하는 </a:t>
            </a:r>
            <a:r>
              <a:rPr lang="ko-KR" altLang="en-US" dirty="0" smtClean="0"/>
              <a:t>방법을 </a:t>
            </a:r>
            <a:r>
              <a:rPr lang="ko-KR" altLang="en-US" dirty="0"/>
              <a:t>결정해야 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트리 </a:t>
            </a:r>
            <a:r>
              <a:rPr lang="ko-KR" altLang="en-US" dirty="0"/>
              <a:t>분류기는 학습 </a:t>
            </a:r>
            <a:r>
              <a:rPr lang="ko-KR" altLang="en-US" dirty="0" smtClean="0"/>
              <a:t>집합                                     을 </a:t>
            </a:r>
            <a:r>
              <a:rPr lang="ko-KR" altLang="en-US" dirty="0"/>
              <a:t>가지고 </a:t>
            </a:r>
            <a:r>
              <a:rPr lang="ko-KR" altLang="en-US" dirty="0" smtClean="0"/>
              <a:t>학습해야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루트 </a:t>
            </a:r>
            <a:r>
              <a:rPr lang="ko-KR" altLang="en-US" dirty="0" err="1"/>
              <a:t>노드의</a:t>
            </a:r>
            <a:r>
              <a:rPr lang="ko-KR" altLang="en-US" dirty="0"/>
              <a:t> 질문 </a:t>
            </a:r>
            <a:r>
              <a:rPr lang="en-US" altLang="ko-KR" i="1" dirty="0"/>
              <a:t>Q</a:t>
            </a:r>
            <a:r>
              <a:rPr lang="en-US" altLang="ko-KR" baseline="-25000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X</a:t>
            </a:r>
            <a:r>
              <a:rPr lang="ko-KR" altLang="en-US" dirty="0"/>
              <a:t>를 두 개의 부분집합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l</a:t>
            </a:r>
            <a:r>
              <a:rPr lang="en-US" altLang="ko-KR" i="1" baseline="-25000" dirty="0" err="1"/>
              <a:t>e</a:t>
            </a:r>
            <a:r>
              <a:rPr lang="en-US" altLang="ko-KR" i="1" baseline="-25000" dirty="0" err="1"/>
              <a:t>ft</a:t>
            </a:r>
            <a:r>
              <a:rPr lang="ko-KR" altLang="en-US" dirty="0"/>
              <a:t>와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right</a:t>
            </a:r>
            <a:r>
              <a:rPr lang="ko-KR" altLang="en-US" dirty="0"/>
              <a:t>로 나눈다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이때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left</a:t>
            </a:r>
            <a:r>
              <a:rPr lang="ko-KR" altLang="en-US" dirty="0"/>
              <a:t>와 </a:t>
            </a:r>
            <a:r>
              <a:rPr lang="en-US" altLang="ko-KR" i="1" dirty="0" err="1" smtClean="0"/>
              <a:t>X</a:t>
            </a:r>
            <a:r>
              <a:rPr lang="en-US" altLang="ko-KR" i="1" baseline="-25000" dirty="0" err="1" smtClean="0"/>
              <a:t>right</a:t>
            </a:r>
            <a:r>
              <a:rPr lang="en-US" altLang="ko-KR" i="1" baseline="-25000" dirty="0" smtClean="0"/>
              <a:t> </a:t>
            </a:r>
            <a:r>
              <a:rPr lang="ko-KR" altLang="en-US" dirty="0" smtClean="0"/>
              <a:t>는 </a:t>
            </a:r>
            <a:r>
              <a:rPr lang="ko-KR" altLang="en-US" dirty="0" smtClean="0"/>
              <a:t>순도가 </a:t>
            </a:r>
            <a:r>
              <a:rPr lang="ko-KR" altLang="en-US" dirty="0"/>
              <a:t>높을수록 좋다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예를 </a:t>
            </a:r>
            <a:r>
              <a:rPr lang="ko-KR" altLang="en-US" dirty="0"/>
              <a:t>들어</a:t>
            </a:r>
            <a:r>
              <a:rPr lang="en-US" altLang="ko-KR" dirty="0"/>
              <a:t>, </a:t>
            </a:r>
            <a:r>
              <a:rPr lang="ko-KR" altLang="en-US" dirty="0"/>
              <a:t>두 부류 분류인 경우 </a:t>
            </a:r>
            <a:r>
              <a:rPr lang="en-US" altLang="ko-KR" dirty="0"/>
              <a:t>ω</a:t>
            </a:r>
            <a:r>
              <a:rPr lang="en-US" altLang="ko-KR" baseline="-25000" dirty="0"/>
              <a:t>1</a:t>
            </a:r>
            <a:r>
              <a:rPr lang="ko-KR" altLang="en-US" dirty="0"/>
              <a:t>은 모두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left</a:t>
            </a:r>
            <a:r>
              <a:rPr lang="en-US" altLang="ko-KR" dirty="0" smtClean="0"/>
              <a:t>, </a:t>
            </a:r>
            <a:r>
              <a:rPr lang="en-US" altLang="ko-KR" dirty="0"/>
              <a:t>ω</a:t>
            </a:r>
            <a:r>
              <a:rPr lang="en-US" altLang="ko-KR" baseline="-25000" dirty="0"/>
              <a:t>2</a:t>
            </a:r>
            <a:r>
              <a:rPr lang="ko-KR" altLang="en-US" dirty="0"/>
              <a:t>는 모두 </a:t>
            </a:r>
            <a:r>
              <a:rPr lang="en-US" altLang="ko-KR" i="1" dirty="0" err="1"/>
              <a:t>X</a:t>
            </a:r>
            <a:r>
              <a:rPr lang="en-US" altLang="ko-KR" i="1" baseline="-25000" dirty="0" err="1"/>
              <a:t>right</a:t>
            </a:r>
            <a:r>
              <a:rPr lang="en-US" altLang="ko-KR" i="1" baseline="-25000" dirty="0"/>
              <a:t> </a:t>
            </a:r>
            <a:r>
              <a:rPr lang="ko-KR" altLang="en-US" dirty="0" smtClean="0"/>
              <a:t>에 </a:t>
            </a:r>
            <a:r>
              <a:rPr lang="ko-KR" altLang="en-US" dirty="0"/>
              <a:t>포함되면 </a:t>
            </a:r>
            <a:r>
              <a:rPr lang="ko-KR" altLang="en-US" dirty="0" smtClean="0"/>
              <a:t>이상적이다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경우에는 두 개의 잎 </a:t>
            </a:r>
            <a:r>
              <a:rPr lang="ko-KR" altLang="en-US" dirty="0" err="1"/>
              <a:t>노드를</a:t>
            </a:r>
            <a:r>
              <a:rPr lang="ko-KR" altLang="en-US" dirty="0"/>
              <a:t> 만들고 각각</a:t>
            </a:r>
            <a:r>
              <a:rPr lang="en-US" altLang="ko-KR" dirty="0" smtClean="0"/>
              <a:t>ω</a:t>
            </a:r>
            <a:r>
              <a:rPr lang="en-US" altLang="ko-KR" baseline="-25000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ω</a:t>
            </a:r>
            <a:r>
              <a:rPr lang="en-US" altLang="ko-KR" baseline="-25000" dirty="0"/>
              <a:t>2</a:t>
            </a:r>
            <a:r>
              <a:rPr lang="ko-KR" altLang="en-US" dirty="0"/>
              <a:t>를 갖게 하고 학습을 종료하면 된다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ko-KR" altLang="en-US" dirty="0"/>
              <a:t>현실에서는 그런 이상적인 특징은 없다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ko-KR" altLang="en-US" dirty="0" smtClean="0">
                <a:latin typeface="맑은 고딕"/>
                <a:ea typeface="맑은 고딕"/>
              </a:rPr>
              <a:t>→ </a:t>
            </a:r>
            <a:r>
              <a:rPr lang="ko-KR" altLang="en-US" dirty="0" smtClean="0"/>
              <a:t>순도를 </a:t>
            </a:r>
            <a:r>
              <a:rPr lang="ko-KR" altLang="en-US" dirty="0"/>
              <a:t>최대로 하는 최적의 ‘특징과 </a:t>
            </a:r>
            <a:r>
              <a:rPr lang="ko-KR" altLang="en-US" dirty="0" err="1" smtClean="0"/>
              <a:t>분할점</a:t>
            </a:r>
            <a:r>
              <a:rPr lang="en-US" altLang="ko-KR" dirty="0" smtClean="0"/>
              <a:t>(</a:t>
            </a:r>
            <a:r>
              <a:rPr lang="ko-KR" altLang="en-US" dirty="0" err="1"/>
              <a:t>임계값</a:t>
            </a:r>
            <a:r>
              <a:rPr lang="en-US" altLang="ko-KR" dirty="0"/>
              <a:t>)’</a:t>
            </a:r>
            <a:r>
              <a:rPr lang="ko-KR" altLang="en-US" dirty="0"/>
              <a:t>을 찾아야 한다</a:t>
            </a:r>
            <a:r>
              <a:rPr lang="en-US" altLang="ko-KR" dirty="0"/>
              <a:t>. </a:t>
            </a:r>
            <a:r>
              <a:rPr lang="ko-KR" altLang="en-US" dirty="0"/>
              <a:t>이 작업을 위한 구체적인 방법은 </a:t>
            </a:r>
            <a:r>
              <a:rPr lang="en-US" altLang="ko-KR" dirty="0"/>
              <a:t>[</a:t>
            </a:r>
            <a:r>
              <a:rPr lang="ko-KR" altLang="en-US" dirty="0"/>
              <a:t>오일석</a:t>
            </a:r>
            <a:r>
              <a:rPr lang="en-US" altLang="ko-KR" dirty="0"/>
              <a:t>2008, 6.1</a:t>
            </a:r>
            <a:r>
              <a:rPr lang="ko-KR" altLang="en-US" dirty="0"/>
              <a:t>절</a:t>
            </a:r>
            <a:r>
              <a:rPr lang="en-US" altLang="ko-KR" dirty="0"/>
              <a:t>]</a:t>
            </a:r>
            <a:r>
              <a:rPr lang="ko-KR" altLang="en-US" dirty="0"/>
              <a:t>을 참고하라</a:t>
            </a:r>
            <a:r>
              <a:rPr lang="en-US" altLang="ko-KR" dirty="0"/>
              <a:t>.</a:t>
            </a: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798216"/>
            <a:ext cx="25336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6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0" y="908720"/>
            <a:ext cx="5525005" cy="5544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22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임의 숲 제작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배깅과</a:t>
            </a:r>
            <a:r>
              <a:rPr lang="ko-KR" altLang="en-US" dirty="0" smtClean="0"/>
              <a:t> 비슷한데</a:t>
            </a:r>
            <a:r>
              <a:rPr lang="en-US" altLang="ko-KR" dirty="0" smtClean="0"/>
              <a:t>, 4</a:t>
            </a:r>
            <a:r>
              <a:rPr lang="ko-KR" altLang="en-US" dirty="0" smtClean="0"/>
              <a:t>행에서 기초 분류기로 트리 분류기를 사용한다는 점이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 숲은 </a:t>
            </a:r>
            <a:r>
              <a:rPr lang="ko-KR" altLang="en-US" dirty="0" err="1" smtClean="0"/>
              <a:t>배깅을</a:t>
            </a:r>
            <a:r>
              <a:rPr lang="ko-KR" altLang="en-US" dirty="0" smtClean="0"/>
              <a:t> 이용하여 임의성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분류기의 독립성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확보하는 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6408712" cy="3120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37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8.4.3 </a:t>
            </a:r>
            <a:r>
              <a:rPr lang="ko-KR" altLang="en-US" dirty="0" smtClean="0"/>
              <a:t>임의 숲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추가적인 임의성 확보 전략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행에서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수정된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버전을 사용하여 이중의 임의성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알고리즘 </a:t>
            </a:r>
            <a:r>
              <a:rPr lang="en-US" altLang="ko-KR" dirty="0" smtClean="0"/>
              <a:t>8-9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행을 다음과 같이 수정하여 부분 공간도 임의 선택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임의 숲은 메타 </a:t>
            </a:r>
            <a:r>
              <a:rPr lang="ko-KR" altLang="en-US" dirty="0" smtClean="0"/>
              <a:t>알고리즘이다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임의성을 </a:t>
            </a:r>
            <a:r>
              <a:rPr lang="ko-KR" altLang="en-US" dirty="0"/>
              <a:t>가진 트리 분류기 앙상블을 만드는 방식은 모두 </a:t>
            </a:r>
            <a:r>
              <a:rPr lang="ko-KR" altLang="en-US" dirty="0" smtClean="0"/>
              <a:t>임의 </a:t>
            </a:r>
            <a:r>
              <a:rPr lang="ko-KR" altLang="en-US" dirty="0"/>
              <a:t>숲으로 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예를 </a:t>
            </a:r>
            <a:r>
              <a:rPr lang="ko-KR" altLang="en-US" dirty="0"/>
              <a:t>들어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8-10]</a:t>
            </a:r>
            <a:r>
              <a:rPr lang="ko-KR" altLang="en-US" dirty="0"/>
              <a:t>의 </a:t>
            </a:r>
            <a:r>
              <a:rPr lang="en-US" altLang="ko-KR" dirty="0"/>
              <a:t>4</a:t>
            </a:r>
            <a:r>
              <a:rPr lang="ko-KR" altLang="en-US" dirty="0"/>
              <a:t>행에서 ‘수정된’을 빼면 학습 집합의 </a:t>
            </a:r>
            <a:r>
              <a:rPr lang="ko-KR" altLang="en-US" dirty="0" smtClean="0"/>
              <a:t>임의성은 </a:t>
            </a:r>
            <a:r>
              <a:rPr lang="ko-KR" altLang="en-US" dirty="0"/>
              <a:t>남지만 부분 공간의 임의성은 제거된다</a:t>
            </a:r>
            <a:r>
              <a:rPr lang="en-US" altLang="ko-KR" dirty="0"/>
              <a:t>. </a:t>
            </a:r>
            <a:r>
              <a:rPr lang="ko-KR" altLang="en-US" dirty="0"/>
              <a:t>그렇게 만든 분류기 앙상블도 임의 숲에 속한다</a:t>
            </a:r>
            <a:r>
              <a:rPr lang="en-US" altLang="ko-KR" dirty="0"/>
              <a:t>. </a:t>
            </a:r>
            <a:r>
              <a:rPr lang="ko-KR" altLang="en-US" dirty="0"/>
              <a:t>또 </a:t>
            </a:r>
            <a:r>
              <a:rPr lang="ko-KR" altLang="en-US" dirty="0" smtClean="0"/>
              <a:t>다른 </a:t>
            </a:r>
            <a:r>
              <a:rPr lang="ko-KR" altLang="en-US" dirty="0"/>
              <a:t>방식으로 두 측면 모두 임의성을 제거하고</a:t>
            </a:r>
            <a:r>
              <a:rPr lang="en-US" altLang="ko-KR" dirty="0"/>
              <a:t>, </a:t>
            </a:r>
            <a:r>
              <a:rPr lang="ko-KR" altLang="en-US" dirty="0"/>
              <a:t>대신 </a:t>
            </a:r>
            <a:r>
              <a:rPr lang="ko-KR" altLang="en-US" dirty="0" err="1"/>
              <a:t>노드의</a:t>
            </a:r>
            <a:r>
              <a:rPr lang="ko-KR" altLang="en-US" dirty="0"/>
              <a:t> 질문을 만들 때 </a:t>
            </a:r>
            <a:r>
              <a:rPr lang="en-US" altLang="ko-KR" dirty="0"/>
              <a:t>20</a:t>
            </a:r>
            <a:r>
              <a:rPr lang="ko-KR" altLang="en-US" dirty="0"/>
              <a:t>개의 최적 질문을 </a:t>
            </a:r>
            <a:r>
              <a:rPr lang="ko-KR" altLang="en-US" dirty="0" smtClean="0"/>
              <a:t>생성한 </a:t>
            </a:r>
            <a:r>
              <a:rPr lang="ko-KR" altLang="en-US" dirty="0"/>
              <a:t>후 그 중에서 임의로 하나를 선택하여 임의성을 투입하는 기법도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[ietterich2000</a:t>
            </a:r>
            <a:r>
              <a:rPr lang="en-US" altLang="ko-KR" dirty="0"/>
              <a:t>].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91" y="2281908"/>
            <a:ext cx="4248472" cy="78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0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얼굴 인식 시스템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검출과 인식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97" y="1844824"/>
            <a:ext cx="706153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3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얼굴 검출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서베이</a:t>
            </a:r>
            <a:r>
              <a:rPr lang="ko-KR" altLang="en-US" dirty="0" smtClean="0"/>
              <a:t> 논문 </a:t>
            </a:r>
            <a:r>
              <a:rPr lang="en-US" altLang="ko-KR" dirty="0" smtClean="0"/>
              <a:t>[Zhang2010, Yang2002]</a:t>
            </a:r>
          </a:p>
          <a:p>
            <a:pPr lvl="1"/>
            <a:r>
              <a:rPr lang="ko-KR" altLang="en-US" dirty="0" smtClean="0"/>
              <a:t>신경망을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연구 사례 </a:t>
            </a:r>
            <a:r>
              <a:rPr lang="en-US" altLang="ko-KR" dirty="0" smtClean="0"/>
              <a:t>[Rowley98]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 smtClean="0"/>
              <a:t>SVM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이용한 사례 </a:t>
            </a:r>
            <a:r>
              <a:rPr lang="en-US" altLang="ko-KR" dirty="0" smtClean="0"/>
              <a:t>[Osuna97]</a:t>
            </a:r>
          </a:p>
          <a:p>
            <a:pPr lvl="1"/>
            <a:r>
              <a:rPr lang="ko-KR" altLang="en-US" dirty="0" err="1" smtClean="0"/>
              <a:t>컨볼루션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</a:t>
            </a:r>
            <a:r>
              <a:rPr lang="en-US" altLang="ko-KR" dirty="0" smtClean="0"/>
              <a:t>(</a:t>
            </a:r>
            <a:r>
              <a:rPr lang="ko-KR" altLang="en-US" dirty="0" smtClean="0"/>
              <a:t>깊은 학습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이용한 사례 </a:t>
            </a:r>
            <a:r>
              <a:rPr lang="en-US" altLang="ko-KR" dirty="0" smtClean="0"/>
              <a:t>[Garcia2004, Osadchy2005]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10" y="2204864"/>
            <a:ext cx="639055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1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비올라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존스</a:t>
            </a:r>
            <a:r>
              <a:rPr lang="ko-KR" altLang="en-US" dirty="0" smtClean="0"/>
              <a:t> 얼굴 검출 </a:t>
            </a:r>
            <a:r>
              <a:rPr lang="en-US" altLang="ko-KR" dirty="0" smtClean="0"/>
              <a:t>[Viola2004]</a:t>
            </a:r>
          </a:p>
          <a:p>
            <a:pPr lvl="1"/>
            <a:r>
              <a:rPr lang="ko-KR" altLang="en-US" dirty="0" smtClean="0"/>
              <a:t>얼굴 </a:t>
            </a:r>
            <a:r>
              <a:rPr lang="ko-KR" altLang="en-US" dirty="0" smtClean="0"/>
              <a:t>검출에서 사실상 표준 노릇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 smtClean="0"/>
              <a:t>발상 </a:t>
            </a:r>
            <a:r>
              <a:rPr lang="en-US" altLang="ko-KR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앙상블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전통적인 접근 방법은 복잡한 분류기를 사용하는데 반해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비올라와 </a:t>
            </a:r>
            <a:r>
              <a:rPr lang="ko-KR" altLang="en-US" dirty="0" err="1" smtClean="0"/>
              <a:t>존스는</a:t>
            </a:r>
            <a:r>
              <a:rPr lang="ko-KR" altLang="en-US" dirty="0" smtClean="0"/>
              <a:t> 정반대의 접근 방법을 취하였다</a:t>
            </a:r>
            <a:r>
              <a:rPr lang="en-US" altLang="ko-KR" dirty="0" smtClean="0"/>
              <a:t>[Viola2001].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비올라 </a:t>
            </a:r>
            <a:r>
              <a:rPr lang="ko-KR" altLang="en-US" dirty="0" err="1" smtClean="0"/>
              <a:t>존스</a:t>
            </a:r>
            <a:r>
              <a:rPr lang="ko-KR" altLang="en-US" dirty="0" smtClean="0"/>
              <a:t> 얼굴 검출 방법의 특징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웨이블릿</a:t>
            </a:r>
            <a:r>
              <a:rPr lang="ko-KR" altLang="en-US" dirty="0" smtClean="0"/>
              <a:t> </a:t>
            </a:r>
            <a:r>
              <a:rPr lang="ko-KR" altLang="en-US" dirty="0" smtClean="0"/>
              <a:t>중에서 가장 단순한 형태인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웨이블릿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Haar</a:t>
            </a:r>
            <a:r>
              <a:rPr lang="en-US" altLang="ko-KR" dirty="0" smtClean="0"/>
              <a:t> wavelet)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닮은 유사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Haar</a:t>
            </a:r>
            <a:r>
              <a:rPr lang="en-US" altLang="ko-KR" dirty="0" smtClean="0"/>
              <a:t>-like feature)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분류기로는 </a:t>
            </a:r>
            <a:r>
              <a:rPr lang="ko-KR" altLang="en-US" dirty="0" smtClean="0"/>
              <a:t>깊이가 낮은 단순한 결정 </a:t>
            </a:r>
            <a:r>
              <a:rPr lang="ko-KR" altLang="en-US" dirty="0" err="1" smtClean="0"/>
              <a:t>트리를</a:t>
            </a:r>
            <a:r>
              <a:rPr lang="ko-KR" altLang="en-US" dirty="0" smtClean="0"/>
              <a:t> 여러 개 연결한 직렬 </a:t>
            </a:r>
            <a:r>
              <a:rPr lang="ko-KR" altLang="en-US" dirty="0" smtClean="0"/>
              <a:t>분류기</a:t>
            </a:r>
            <a:r>
              <a:rPr lang="en-US" altLang="ko-KR" dirty="0" smtClean="0"/>
              <a:t>(cascade </a:t>
            </a:r>
            <a:r>
              <a:rPr lang="en-US" altLang="ko-KR" dirty="0" smtClean="0"/>
              <a:t>of </a:t>
            </a:r>
            <a:r>
              <a:rPr lang="en-US" altLang="ko-KR" dirty="0" smtClean="0"/>
              <a:t>classifiers)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방법처럼 단순한 특징과 단순한 분류기를 가지고 어떻게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8-21]</a:t>
            </a:r>
            <a:r>
              <a:rPr lang="ko-KR" altLang="en-US" dirty="0"/>
              <a:t>과 같은 </a:t>
            </a:r>
            <a:r>
              <a:rPr lang="ko-KR" altLang="en-US" dirty="0" smtClean="0"/>
              <a:t>영상에서 </a:t>
            </a:r>
            <a:r>
              <a:rPr lang="ko-KR" altLang="en-US" dirty="0"/>
              <a:t>얼굴을 찾아낼까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964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유사 </a:t>
            </a:r>
            <a:r>
              <a:rPr lang="ko-KR" altLang="en-US" dirty="0" err="1" smtClean="0"/>
              <a:t>하르</a:t>
            </a:r>
            <a:r>
              <a:rPr lang="ko-KR" altLang="en-US" dirty="0" smtClean="0"/>
              <a:t>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 종류의 연산자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검은 영역의 합에서 흰 영역의 합을 빼는 단순 연산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</a:p>
          <a:p>
            <a:pPr lvl="2"/>
            <a:r>
              <a:rPr lang="en-US" altLang="ko-KR" i="1" dirty="0" smtClean="0"/>
              <a:t>f</a:t>
            </a:r>
            <a:r>
              <a:rPr lang="en-US" altLang="ko-KR" baseline="-25000" dirty="0" smtClean="0"/>
              <a:t>2</a:t>
            </a:r>
            <a:r>
              <a:rPr lang="ko-KR" altLang="en-US" dirty="0" smtClean="0"/>
              <a:t>는 대략 눈과 미간에 위치하므로 얼굴 샘플에서 일정한 경향을 띨 것이나 얼굴 아닌 샘플에서는 무작위 값 발생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얼굴과 얼굴 아님을 구분하는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분별력</a:t>
            </a:r>
            <a:r>
              <a:rPr lang="ko-KR" altLang="en-US" dirty="0" smtClean="0">
                <a:sym typeface="Wingdings" panose="05000000000000000000" pitchFamily="2" charset="2"/>
              </a:rPr>
              <a:t> 지님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en-US" altLang="ko-KR" i="1" dirty="0" smtClean="0"/>
              <a:t>f</a:t>
            </a:r>
            <a:r>
              <a:rPr lang="en-US" altLang="ko-KR" baseline="-25000" dirty="0" smtClean="0"/>
              <a:t>3</a:t>
            </a:r>
            <a:r>
              <a:rPr lang="ko-KR" altLang="en-US" dirty="0" smtClean="0"/>
              <a:t>는 볼 부근이라 분별력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24*24 </a:t>
            </a:r>
            <a:r>
              <a:rPr lang="ko-KR" altLang="en-US" dirty="0" smtClean="0"/>
              <a:t>영상에 네 종류 연산자를 위치와 크기를 변화시키며 적용할 때</a:t>
            </a:r>
            <a:r>
              <a:rPr lang="en-US" altLang="ko-KR" dirty="0" smtClean="0"/>
              <a:t>, 160,000</a:t>
            </a:r>
            <a:r>
              <a:rPr lang="ko-KR" altLang="en-US" dirty="0" smtClean="0"/>
              <a:t>가지의 서로 다른 특징 추출이 가능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이들 중 분별력이 좋은 특징만 선택하여 씀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52" y="3717032"/>
            <a:ext cx="1423473" cy="148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28" y="3717032"/>
            <a:ext cx="6264504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19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sym typeface="Wingdings" panose="05000000000000000000" pitchFamily="2" charset="2"/>
              </a:rPr>
              <a:t>분류기 앙상블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/>
              <a:t>기초 분류기로 루트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하나뿐인 트리 그루터기 사용 </a:t>
            </a:r>
            <a:r>
              <a:rPr lang="en-US" altLang="ko-KR" dirty="0" smtClean="0">
                <a:sym typeface="Wingdings" panose="05000000000000000000" pitchFamily="2" charset="2"/>
              </a:rPr>
              <a:t> </a:t>
            </a:r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약한 분류기</a:t>
            </a:r>
            <a:endParaRPr lang="en-US" altLang="ko-KR" dirty="0" smtClean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루트 </a:t>
            </a:r>
            <a:r>
              <a:rPr lang="ko-KR" altLang="en-US" dirty="0" err="1" smtClean="0">
                <a:sym typeface="Wingdings" panose="05000000000000000000" pitchFamily="2" charset="2"/>
              </a:rPr>
              <a:t>노드는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‘</a:t>
            </a:r>
            <a:r>
              <a:rPr lang="en-US" altLang="ko-KR" i="1" dirty="0" smtClean="0">
                <a:sym typeface="Wingdings" panose="05000000000000000000" pitchFamily="2" charset="2"/>
              </a:rPr>
              <a:t>f</a:t>
            </a:r>
            <a:r>
              <a:rPr lang="en-US" altLang="ko-KR" i="1" baseline="-25000" dirty="0" smtClean="0"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sym typeface="Wingdings" panose="05000000000000000000" pitchFamily="2" charset="2"/>
              </a:rPr>
              <a:t>&lt;</a:t>
            </a:r>
            <a:r>
              <a:rPr lang="el-GR" altLang="ko-KR" i="1" dirty="0" smtClean="0">
                <a:latin typeface="맑은 고딕"/>
                <a:ea typeface="맑은 고딕"/>
                <a:sym typeface="Wingdings" panose="05000000000000000000" pitchFamily="2" charset="2"/>
              </a:rPr>
              <a:t>θ</a:t>
            </a:r>
            <a:r>
              <a:rPr lang="en-US" altLang="ko-KR" i="1" baseline="-25000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i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’ 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형태의 질문을 가짐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학습은 알고리즘 </a:t>
            </a:r>
            <a:r>
              <a:rPr lang="en-US" altLang="ko-KR" dirty="0" smtClean="0">
                <a:latin typeface="맑은 고딕"/>
                <a:ea typeface="맑은 고딕"/>
                <a:sym typeface="Wingdings" panose="05000000000000000000" pitchFamily="2" charset="2"/>
              </a:rPr>
              <a:t>8-7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을 개조한 </a:t>
            </a:r>
            <a:r>
              <a:rPr lang="ko-KR" altLang="en-US" dirty="0" err="1" smtClean="0">
                <a:latin typeface="맑은 고딕"/>
                <a:ea typeface="맑은 고딕"/>
                <a:sym typeface="Wingdings" panose="05000000000000000000" pitchFamily="2" charset="2"/>
              </a:rPr>
              <a:t>에이더부스트</a:t>
            </a:r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 사용</a:t>
            </a:r>
            <a:endParaRPr lang="en-US" altLang="ko-KR" dirty="0" smtClean="0">
              <a:latin typeface="맑은 고딕"/>
              <a:ea typeface="맑은 고딕"/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latin typeface="맑은 고딕"/>
                <a:ea typeface="맑은 고딕"/>
                <a:sym typeface="Wingdings" panose="05000000000000000000" pitchFamily="2" charset="2"/>
              </a:rPr>
              <a:t>학습은 특징 선택과 질문 제작을 동시에 수행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실험 결과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단지 </a:t>
            </a:r>
            <a:r>
              <a:rPr lang="en-US" altLang="ko-KR" dirty="0" smtClean="0">
                <a:sym typeface="Wingdings" panose="05000000000000000000" pitchFamily="2" charset="2"/>
              </a:rPr>
              <a:t>200</a:t>
            </a:r>
            <a:r>
              <a:rPr lang="ko-KR" altLang="en-US" dirty="0" smtClean="0">
                <a:sym typeface="Wingdings" panose="05000000000000000000" pitchFamily="2" charset="2"/>
              </a:rPr>
              <a:t>개의 트리 그루터기로 </a:t>
            </a:r>
            <a:r>
              <a:rPr lang="en-US" altLang="ko-KR" dirty="0" smtClean="0">
                <a:sym typeface="Wingdings" panose="05000000000000000000" pitchFamily="2" charset="2"/>
              </a:rPr>
              <a:t>95%</a:t>
            </a:r>
            <a:r>
              <a:rPr lang="ko-KR" altLang="en-US" dirty="0" smtClean="0">
                <a:sym typeface="Wingdings" panose="05000000000000000000" pitchFamily="2" charset="2"/>
              </a:rPr>
              <a:t>의 검출 성공률</a:t>
            </a:r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68" y="836712"/>
            <a:ext cx="908212" cy="60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69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적분 영상을 이용한 속도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적분 영상은 왼쪽 위 구석부터 현재 </a:t>
            </a:r>
            <a:r>
              <a:rPr lang="ko-KR" altLang="en-US" dirty="0" err="1" smtClean="0"/>
              <a:t>화소까지</a:t>
            </a:r>
            <a:r>
              <a:rPr lang="ko-KR" altLang="en-US" dirty="0" smtClean="0"/>
              <a:t> 합으로 정의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 smtClean="0"/>
              <a:t>적분 영상을 사용하면 블록 합을 블록 크기에 무관하게 세 번의 덧셈으로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809668"/>
            <a:ext cx="4738685" cy="51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0713"/>
            <a:ext cx="6487349" cy="234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89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사람과 기계의 학습 과정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학습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외부 지도에 따라 배우는 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 집합 사용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테스트 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현장에서 성능을 평가 하는 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테스트 집합 사용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04864"/>
            <a:ext cx="645290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6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얼굴 검출 알고리즘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지금까지는 </a:t>
            </a:r>
            <a:r>
              <a:rPr lang="ko-KR" altLang="en-US" dirty="0" smtClean="0">
                <a:sym typeface="Wingdings" panose="05000000000000000000" pitchFamily="2" charset="2"/>
              </a:rPr>
              <a:t> 얼굴과 얼굴 아닌 영상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그림 </a:t>
            </a:r>
            <a:r>
              <a:rPr lang="en-US" altLang="ko-KR" dirty="0" smtClean="0">
                <a:sym typeface="Wingdings" panose="05000000000000000000" pitchFamily="2" charset="2"/>
              </a:rPr>
              <a:t>8-23)</a:t>
            </a:r>
            <a:r>
              <a:rPr lang="ko-KR" altLang="en-US" dirty="0" smtClean="0">
                <a:sym typeface="Wingdings" panose="05000000000000000000" pitchFamily="2" charset="2"/>
              </a:rPr>
              <a:t>을 분류하는 작업을 설명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자연 영상에서는 영상의 어디에 어떤 크기의 얼굴이 나타날 지 알 수 없으므로</a:t>
            </a:r>
            <a:r>
              <a:rPr lang="en-US" altLang="ko-KR" dirty="0" smtClean="0">
                <a:sym typeface="Wingdings" panose="05000000000000000000" pitchFamily="2" charset="2"/>
              </a:rPr>
              <a:t>,</a:t>
            </a: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영상 전체에 걸쳐 </a:t>
            </a:r>
            <a:r>
              <a:rPr lang="en-US" altLang="ko-KR" dirty="0" smtClean="0">
                <a:sym typeface="Wingdings" panose="05000000000000000000" pitchFamily="2" charset="2"/>
              </a:rPr>
              <a:t>24*24 </a:t>
            </a:r>
            <a:r>
              <a:rPr lang="ko-KR" altLang="en-US" dirty="0" smtClean="0">
                <a:sym typeface="Wingdings" panose="05000000000000000000" pitchFamily="2" charset="2"/>
              </a:rPr>
              <a:t>크기의 윈도우를 촘촘하게 몇 </a:t>
            </a:r>
            <a:r>
              <a:rPr lang="ko-KR" altLang="en-US" dirty="0" err="1" smtClean="0">
                <a:sym typeface="Wingdings" panose="05000000000000000000" pitchFamily="2" charset="2"/>
              </a:rPr>
              <a:t>화소</a:t>
            </a:r>
            <a:r>
              <a:rPr lang="ko-KR" altLang="en-US" dirty="0" smtClean="0">
                <a:sym typeface="Wingdings" panose="05000000000000000000" pitchFamily="2" charset="2"/>
              </a:rPr>
              <a:t> 씩 이동시키며 검사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윈도우 크기를 점점 키우면서 여러 번 검사 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실험에서는 </a:t>
            </a:r>
            <a:r>
              <a:rPr lang="en-US" altLang="ko-KR" dirty="0" smtClean="0">
                <a:sym typeface="Wingdings" panose="05000000000000000000" pitchFamily="2" charset="2"/>
              </a:rPr>
              <a:t>1.25</a:t>
            </a:r>
            <a:r>
              <a:rPr lang="ko-KR" altLang="en-US" dirty="0" smtClean="0">
                <a:sym typeface="Wingdings" panose="05000000000000000000" pitchFamily="2" charset="2"/>
              </a:rPr>
              <a:t>배씩 키움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sym typeface="Wingdings" panose="05000000000000000000" pitchFamily="2" charset="2"/>
              </a:rPr>
              <a:t>직렬 분류기 </a:t>
            </a:r>
            <a:r>
              <a:rPr lang="ko-KR" altLang="en-US" dirty="0" smtClean="0">
                <a:sym typeface="Wingdings" panose="05000000000000000000" pitchFamily="2" charset="2"/>
              </a:rPr>
              <a:t>아이디어를 이용하여 속도 향상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/>
            <a:r>
              <a:rPr lang="ko-KR" altLang="en-US" dirty="0" smtClean="0">
                <a:sym typeface="Wingdings" panose="05000000000000000000" pitchFamily="2" charset="2"/>
              </a:rPr>
              <a:t>얼굴 가능성 없는 윈도우를 조기에 기각하는 전략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25" y="3573016"/>
            <a:ext cx="399212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0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8.5 </a:t>
            </a:r>
            <a:r>
              <a:rPr lang="ko-KR" altLang="en-US" dirty="0" smtClean="0"/>
              <a:t>기계 학습을 이용한 얼굴 검출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OpenCV</a:t>
            </a:r>
            <a:r>
              <a:rPr lang="ko-KR" altLang="en-US" dirty="0" smtClean="0"/>
              <a:t>의 </a:t>
            </a:r>
            <a:r>
              <a:rPr lang="en-US" altLang="ko-K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detectMultiScale</a:t>
            </a:r>
            <a:r>
              <a:rPr lang="en-US" altLang="ko-K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ko-KR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en-US" dirty="0" smtClean="0"/>
              <a:t>함수로 검출한 예 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부록</a:t>
            </a:r>
            <a:r>
              <a:rPr lang="en-US" altLang="ko-KR" dirty="0" smtClean="0"/>
              <a:t> A)</a:t>
            </a: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6624736" cy="327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지도 학습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부류 정보를 가진 샘플 </a:t>
            </a:r>
            <a:r>
              <a:rPr lang="en-US" altLang="ko-KR" dirty="0" smtClean="0"/>
              <a:t>(</a:t>
            </a:r>
            <a:r>
              <a:rPr lang="en-US" altLang="ko-KR" b="1" dirty="0" err="1" smtClean="0"/>
              <a:t>x</a:t>
            </a:r>
            <a:r>
              <a:rPr lang="en-US" altLang="ko-KR" dirty="0" err="1" smtClean="0"/>
              <a:t>,</a:t>
            </a:r>
            <a:r>
              <a:rPr lang="en-US" altLang="ko-KR" i="1" dirty="0" err="1" smtClean="0"/>
              <a:t>t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구성된 학습 집합 사용</a:t>
            </a:r>
            <a:endParaRPr lang="en-US" altLang="ko-KR" dirty="0">
              <a:latin typeface="Times New Roman"/>
              <a:cs typeface="Times New Roman"/>
            </a:endParaRPr>
          </a:p>
          <a:p>
            <a:pPr lvl="2"/>
            <a:r>
              <a:rPr lang="en-US" altLang="ko-KR" b="1" dirty="0" smtClean="0"/>
              <a:t>x</a:t>
            </a:r>
            <a:r>
              <a:rPr lang="ko-KR" altLang="en-US" dirty="0" smtClean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벡터이고 </a:t>
            </a:r>
            <a:r>
              <a:rPr lang="en-US" altLang="ko-KR" i="1" dirty="0" smtClean="0"/>
              <a:t>t</a:t>
            </a:r>
            <a:r>
              <a:rPr lang="ko-KR" altLang="en-US" dirty="0" smtClean="0"/>
              <a:t>는 </a:t>
            </a:r>
            <a:r>
              <a:rPr lang="en-US" altLang="ko-KR" b="1" dirty="0" smtClean="0"/>
              <a:t>x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속한 부류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15034"/>
            <a:ext cx="6496622" cy="20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93096"/>
            <a:ext cx="3897437" cy="1845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6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8.1.1 </a:t>
            </a:r>
            <a:r>
              <a:rPr lang="ko-KR" altLang="en-US" dirty="0" smtClean="0"/>
              <a:t>지도 학습과 비지도 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 모델</a:t>
            </a:r>
            <a:endParaRPr lang="en-US" altLang="ko-KR" dirty="0" smtClean="0"/>
          </a:p>
          <a:p>
            <a:pPr lvl="1"/>
            <a:r>
              <a:rPr lang="ko-KR" altLang="en-US" dirty="0"/>
              <a:t>학습 모델은 매개변수 집합 </a:t>
            </a:r>
            <a:r>
              <a:rPr lang="el-GR" altLang="ko-KR" i="1" dirty="0">
                <a:solidFill>
                  <a:srgbClr val="0000FF"/>
                </a:solidFill>
                <a:latin typeface="Times New Roman"/>
                <a:cs typeface="Times New Roman"/>
              </a:rPr>
              <a:t>Θ</a:t>
            </a:r>
            <a:r>
              <a:rPr lang="ko-KR" altLang="en-US" dirty="0" err="1">
                <a:latin typeface="Times New Roman"/>
                <a:cs typeface="Times New Roman"/>
              </a:rPr>
              <a:t>로</a:t>
            </a:r>
            <a:r>
              <a:rPr lang="ko-KR" altLang="en-US" dirty="0">
                <a:latin typeface="Times New Roman"/>
                <a:cs typeface="Times New Roman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</a:rPr>
              <a:t>표현됨 </a:t>
            </a:r>
            <a:r>
              <a:rPr lang="en-US" altLang="ko-KR" dirty="0" smtClean="0">
                <a:latin typeface="Times New Roman"/>
                <a:cs typeface="Times New Roman"/>
              </a:rPr>
              <a:t>(</a:t>
            </a:r>
            <a:r>
              <a:rPr lang="ko-KR" altLang="en-US" dirty="0" smtClean="0">
                <a:latin typeface="Times New Roman"/>
                <a:cs typeface="Times New Roman"/>
              </a:rPr>
              <a:t>예</a:t>
            </a:r>
            <a:r>
              <a:rPr lang="en-US" altLang="ko-KR" dirty="0" smtClean="0">
                <a:latin typeface="Times New Roman"/>
                <a:cs typeface="Times New Roman"/>
              </a:rPr>
              <a:t>, </a:t>
            </a:r>
            <a:r>
              <a:rPr lang="ko-KR" altLang="en-US" dirty="0" smtClean="0">
                <a:latin typeface="Times New Roman"/>
                <a:cs typeface="Times New Roman"/>
              </a:rPr>
              <a:t>그림 </a:t>
            </a:r>
            <a:r>
              <a:rPr lang="en-US" altLang="ko-KR" dirty="0">
                <a:latin typeface="Times New Roman"/>
                <a:cs typeface="Times New Roman"/>
              </a:rPr>
              <a:t>8-3</a:t>
            </a:r>
            <a:r>
              <a:rPr lang="ko-KR" altLang="en-US" dirty="0">
                <a:latin typeface="Times New Roman"/>
                <a:cs typeface="Times New Roman"/>
              </a:rPr>
              <a:t>에서 </a:t>
            </a:r>
            <a:r>
              <a:rPr lang="el-GR" altLang="ko-KR" i="1" dirty="0" smtClean="0">
                <a:latin typeface="Times New Roman"/>
                <a:cs typeface="Times New Roman"/>
              </a:rPr>
              <a:t>Θ</a:t>
            </a:r>
            <a:r>
              <a:rPr lang="ko-KR" altLang="en-US" dirty="0" smtClean="0">
                <a:latin typeface="Times New Roman"/>
                <a:cs typeface="Times New Roman"/>
              </a:rPr>
              <a:t>는 </a:t>
            </a:r>
            <a:r>
              <a:rPr lang="ko-KR" altLang="en-US" dirty="0">
                <a:latin typeface="Times New Roman"/>
                <a:cs typeface="Times New Roman"/>
              </a:rPr>
              <a:t>분할 </a:t>
            </a:r>
            <a:r>
              <a:rPr lang="ko-KR" altLang="en-US" dirty="0" smtClean="0">
                <a:latin typeface="Times New Roman"/>
                <a:cs typeface="Times New Roman"/>
              </a:rPr>
              <a:t>경계선을 표현</a:t>
            </a:r>
            <a:r>
              <a:rPr lang="en-US" altLang="ko-KR" dirty="0" smtClean="0">
                <a:latin typeface="Times New Roman"/>
                <a:cs typeface="Times New Roman"/>
              </a:rPr>
              <a:t>)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ko-KR" altLang="en-US" dirty="0" smtClean="0"/>
              <a:t>모델 </a:t>
            </a:r>
            <a:r>
              <a:rPr lang="ko-KR" altLang="en-US" dirty="0"/>
              <a:t>선택이 필요하면 </a:t>
            </a:r>
            <a:r>
              <a:rPr lang="ko-KR" altLang="en-US" dirty="0" smtClean="0"/>
              <a:t>추가적으로 검증 </a:t>
            </a:r>
            <a:r>
              <a:rPr lang="ko-KR" altLang="en-US" dirty="0"/>
              <a:t>집합 </a:t>
            </a:r>
            <a:r>
              <a:rPr lang="ko-KR" altLang="en-US" dirty="0" smtClean="0"/>
              <a:t>사용</a:t>
            </a:r>
            <a:endParaRPr lang="en-US" altLang="ko-KR" dirty="0">
              <a:latin typeface="Times New Roman"/>
              <a:cs typeface="Times New Roman"/>
            </a:endParaRPr>
          </a:p>
          <a:p>
            <a:pPr lvl="1"/>
            <a:r>
              <a:rPr lang="ko-KR" altLang="en-US" dirty="0">
                <a:latin typeface="Times New Roman"/>
                <a:cs typeface="Times New Roman"/>
              </a:rPr>
              <a:t>학습의 목표는 최적의 </a:t>
            </a:r>
            <a:r>
              <a:rPr lang="el-GR" altLang="ko-KR" i="1" dirty="0">
                <a:latin typeface="Times New Roman"/>
                <a:cs typeface="Times New Roman"/>
              </a:rPr>
              <a:t>Θ</a:t>
            </a:r>
            <a:r>
              <a:rPr lang="ko-KR" altLang="en-US" dirty="0">
                <a:latin typeface="Times New Roman"/>
                <a:cs typeface="Times New Roman"/>
              </a:rPr>
              <a:t> 값을 찾는 </a:t>
            </a:r>
            <a:r>
              <a:rPr lang="ko-KR" altLang="en-US" dirty="0" smtClean="0">
                <a:latin typeface="Times New Roman"/>
                <a:cs typeface="Times New Roman"/>
              </a:rPr>
              <a:t>것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2"/>
            <a:r>
              <a:rPr lang="el-GR" altLang="ko-KR" i="1" dirty="0" smtClean="0">
                <a:latin typeface="Times New Roman"/>
                <a:cs typeface="Times New Roman"/>
              </a:rPr>
              <a:t>Θ</a:t>
            </a:r>
            <a:r>
              <a:rPr lang="ko-KR" altLang="en-US" dirty="0" smtClean="0">
                <a:latin typeface="Times New Roman"/>
                <a:cs typeface="Times New Roman"/>
              </a:rPr>
              <a:t> 값이 얼마나 좋은지 측정하는 목적 함수 필요</a:t>
            </a:r>
            <a:r>
              <a:rPr lang="en-US" altLang="ko-KR" dirty="0" smtClean="0">
                <a:latin typeface="Times New Roman"/>
                <a:cs typeface="Times New Roman"/>
              </a:rPr>
              <a:t> </a:t>
            </a:r>
          </a:p>
          <a:p>
            <a:endParaRPr lang="en-US" altLang="ko-KR" dirty="0" smtClean="0">
              <a:latin typeface="Times New Roman"/>
              <a:cs typeface="Times New Roman"/>
            </a:endParaRPr>
          </a:p>
          <a:p>
            <a:r>
              <a:rPr lang="ko-KR" altLang="en-US" dirty="0" smtClean="0">
                <a:latin typeface="Times New Roman"/>
                <a:cs typeface="Times New Roman"/>
              </a:rPr>
              <a:t>학습 알고리즘의 원리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r>
              <a:rPr lang="ko-KR" altLang="en-US" dirty="0" smtClean="0">
                <a:latin typeface="Times New Roman"/>
                <a:cs typeface="Times New Roman"/>
              </a:rPr>
              <a:t>학습 집합을 사용하여 현재 </a:t>
            </a:r>
            <a:r>
              <a:rPr lang="el-GR" altLang="ko-KR" i="1" dirty="0">
                <a:latin typeface="Times New Roman"/>
                <a:cs typeface="Times New Roman"/>
              </a:rPr>
              <a:t>Θ</a:t>
            </a:r>
            <a:r>
              <a:rPr lang="ko-KR" altLang="en-US" dirty="0">
                <a:latin typeface="Times New Roman"/>
                <a:cs typeface="Times New Roman"/>
              </a:rPr>
              <a:t> </a:t>
            </a:r>
            <a:r>
              <a:rPr lang="ko-KR" altLang="en-US" dirty="0" smtClean="0">
                <a:latin typeface="Times New Roman"/>
                <a:cs typeface="Times New Roman"/>
              </a:rPr>
              <a:t>값을 평가한 후</a:t>
            </a:r>
            <a:r>
              <a:rPr lang="en-US" altLang="ko-KR" dirty="0" smtClean="0">
                <a:latin typeface="Times New Roman"/>
                <a:cs typeface="Times New Roman"/>
              </a:rPr>
              <a:t>, </a:t>
            </a:r>
            <a:r>
              <a:rPr lang="ko-KR" altLang="en-US" dirty="0" smtClean="0">
                <a:latin typeface="Times New Roman"/>
                <a:cs typeface="Times New Roman"/>
              </a:rPr>
              <a:t>개선하는 방향을 알아내 갱신</a:t>
            </a:r>
            <a:endParaRPr lang="en-US" altLang="ko-KR" dirty="0" smtClean="0">
              <a:latin typeface="Times New Roman"/>
              <a:cs typeface="Times New Roman"/>
            </a:endParaRPr>
          </a:p>
          <a:p>
            <a:pPr lvl="1"/>
            <a:r>
              <a:rPr lang="ko-KR" altLang="en-US" dirty="0" smtClean="0">
                <a:latin typeface="Times New Roman"/>
                <a:cs typeface="Times New Roman"/>
              </a:rPr>
              <a:t>이런 과정을 수렴할 때까지 반복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047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2786</TotalTime>
  <Words>3210</Words>
  <Application>Microsoft Office PowerPoint</Application>
  <PresentationFormat>화면 슬라이드 쇼(4:3)</PresentationFormat>
  <Paragraphs>1222</Paragraphs>
  <Slides>71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3" baseType="lpstr">
      <vt:lpstr>굴림</vt:lpstr>
      <vt:lpstr>Arial</vt:lpstr>
      <vt:lpstr>Wingdings</vt:lpstr>
      <vt:lpstr>HY견고딕</vt:lpstr>
      <vt:lpstr>Cambria Math</vt:lpstr>
      <vt:lpstr>나눔손글씨 펜 OTF</vt:lpstr>
      <vt:lpstr>Times New Roman</vt:lpstr>
      <vt:lpstr>나눔손글씨 펜</vt:lpstr>
      <vt:lpstr>Tahoma</vt:lpstr>
      <vt:lpstr>Courier New</vt:lpstr>
      <vt:lpstr>맑은 고딕</vt:lpstr>
      <vt:lpstr>1_Office 테마</vt:lpstr>
      <vt:lpstr>8장. 기계 학습</vt:lpstr>
      <vt:lpstr>PREVIEW</vt:lpstr>
      <vt:lpstr>PREVIEW</vt:lpstr>
      <vt:lpstr>PowerPoint 프레젠테이션</vt:lpstr>
      <vt:lpstr>8.1 기계 학습의 기초</vt:lpstr>
      <vt:lpstr>8.1 기계 학습의 기초</vt:lpstr>
      <vt:lpstr>8.1.1 지도 학습과 비지도 학습</vt:lpstr>
      <vt:lpstr>8.1.1 지도 학습과 비지도 학습</vt:lpstr>
      <vt:lpstr>8.1.1 지도 학습과 비지도 학습</vt:lpstr>
      <vt:lpstr>8.1.1 지도 학습과 비지도 학습</vt:lpstr>
      <vt:lpstr>8.1.1 지도 학습과 비지도 학습</vt:lpstr>
      <vt:lpstr>8.1.1 지도 학습과 비지도 학습</vt:lpstr>
      <vt:lpstr>8.1.2 재 샘플링을 이용한 성능 평가</vt:lpstr>
      <vt:lpstr>8.1.2 재 샘플링을 이용한 성능 평가</vt:lpstr>
      <vt:lpstr>8.2 신경망</vt:lpstr>
      <vt:lpstr>8.2 신경망</vt:lpstr>
      <vt:lpstr>8.2.1 구조와 작동 원리</vt:lpstr>
      <vt:lpstr>8.2.1 구조와 작동 원리</vt:lpstr>
      <vt:lpstr>8.2.1 구조와 작동 원리</vt:lpstr>
      <vt:lpstr>8.2.1 구조와 작동 원리</vt:lpstr>
      <vt:lpstr>8.2.1 구조와 작동 원리</vt:lpstr>
      <vt:lpstr>8.2.1 구조와 작동 원리</vt:lpstr>
      <vt:lpstr>8.2.1 구조와 작동 원리</vt:lpstr>
      <vt:lpstr>8.2.1 구조와 작동 원리</vt:lpstr>
      <vt:lpstr>8.2.2 학습</vt:lpstr>
      <vt:lpstr>8.2.2 학습</vt:lpstr>
      <vt:lpstr>8.2.2 학습</vt:lpstr>
      <vt:lpstr>8.2.2 학습</vt:lpstr>
      <vt:lpstr>8.2.2 학습</vt:lpstr>
      <vt:lpstr>8.2.2 학습</vt:lpstr>
      <vt:lpstr>8.2.3 깊은 학습</vt:lpstr>
      <vt:lpstr>8.2.3 깊은 학습</vt:lpstr>
      <vt:lpstr>8.2.3 깊은 학습</vt:lpstr>
      <vt:lpstr>8.2.3 깊은 학습</vt:lpstr>
      <vt:lpstr>8.2.3 깊은 학습</vt:lpstr>
      <vt:lpstr>8.2.3 깊은 학습</vt:lpstr>
      <vt:lpstr>8.2.3 깊은 학습</vt:lpstr>
      <vt:lpstr>8.3 SVM</vt:lpstr>
      <vt:lpstr>8.3 SVM</vt:lpstr>
      <vt:lpstr>8.3.1 선형 SVM</vt:lpstr>
      <vt:lpstr>8.3.1 선형 SVM</vt:lpstr>
      <vt:lpstr>8.3.1 선형 SVM</vt:lpstr>
      <vt:lpstr>8.3.1 선형 SVM</vt:lpstr>
      <vt:lpstr>8.3.1 선형 SVM</vt:lpstr>
      <vt:lpstr>8.3.1 선형 SVM</vt:lpstr>
      <vt:lpstr>8.3.2 비선형 SVM</vt:lpstr>
      <vt:lpstr>8.3.2 비선형 SVM</vt:lpstr>
      <vt:lpstr>8.3.3 학습과 인식</vt:lpstr>
      <vt:lpstr>8.3.3 학습과 인식</vt:lpstr>
      <vt:lpstr>8.3.3 학습과 인식</vt:lpstr>
      <vt:lpstr>8.4 분류기 앙상블</vt:lpstr>
      <vt:lpstr>8.4 분류기 앙상블</vt:lpstr>
      <vt:lpstr>8.4.1 중요한 질문</vt:lpstr>
      <vt:lpstr>8.4.1 중요한 질문</vt:lpstr>
      <vt:lpstr>8.4.2 에이더부스트</vt:lpstr>
      <vt:lpstr>8.4.2 에이더부스트</vt:lpstr>
      <vt:lpstr>8.4.2 에이더부스트</vt:lpstr>
      <vt:lpstr>8.4.3 임의 숲</vt:lpstr>
      <vt:lpstr>8.4.3 임의 숲</vt:lpstr>
      <vt:lpstr>8.4.3 임의 숲</vt:lpstr>
      <vt:lpstr>8.4.3 임의 숲</vt:lpstr>
      <vt:lpstr>8.4.3 임의 숲</vt:lpstr>
      <vt:lpstr>8.4.3 임의 숲</vt:lpstr>
      <vt:lpstr>8.5 기계 학습을 이용한 얼굴 검출</vt:lpstr>
      <vt:lpstr>8.5 기계 학습을 이용한 얼굴 검출</vt:lpstr>
      <vt:lpstr>8.5 기계 학습을 이용한 얼굴 검출</vt:lpstr>
      <vt:lpstr>8.5 기계 학습을 이용한 얼굴 검출</vt:lpstr>
      <vt:lpstr>8.5 기계 학습을 이용한 얼굴 검출</vt:lpstr>
      <vt:lpstr>8.5 기계 학습을 이용한 얼굴 검출</vt:lpstr>
      <vt:lpstr>8.5 기계 학습을 이용한 얼굴 검출</vt:lpstr>
      <vt:lpstr>8.5 기계 학습을 이용한 얼굴 검출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김이화</cp:lastModifiedBy>
  <cp:revision>297</cp:revision>
  <dcterms:created xsi:type="dcterms:W3CDTF">2006-10-05T04:04:58Z</dcterms:created>
  <dcterms:modified xsi:type="dcterms:W3CDTF">2014-10-02T01:51:06Z</dcterms:modified>
</cp:coreProperties>
</file>